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258" r:id="rId4"/>
    <p:sldId id="259" r:id="rId5"/>
    <p:sldId id="260" r:id="rId6"/>
    <p:sldId id="261" r:id="rId7"/>
    <p:sldId id="267" r:id="rId8"/>
    <p:sldId id="302" r:id="rId9"/>
    <p:sldId id="303" r:id="rId10"/>
    <p:sldId id="262" r:id="rId11"/>
    <p:sldId id="312" r:id="rId12"/>
    <p:sldId id="301" r:id="rId13"/>
    <p:sldId id="268" r:id="rId14"/>
    <p:sldId id="266" r:id="rId15"/>
    <p:sldId id="269" r:id="rId16"/>
    <p:sldId id="270" r:id="rId17"/>
    <p:sldId id="271" r:id="rId18"/>
    <p:sldId id="273" r:id="rId19"/>
    <p:sldId id="274" r:id="rId20"/>
    <p:sldId id="296" r:id="rId21"/>
    <p:sldId id="275" r:id="rId22"/>
    <p:sldId id="276" r:id="rId23"/>
    <p:sldId id="277" r:id="rId24"/>
    <p:sldId id="265" r:id="rId25"/>
    <p:sldId id="278" r:id="rId26"/>
    <p:sldId id="279" r:id="rId27"/>
    <p:sldId id="291" r:id="rId28"/>
    <p:sldId id="297" r:id="rId29"/>
    <p:sldId id="280" r:id="rId30"/>
    <p:sldId id="281" r:id="rId31"/>
    <p:sldId id="282" r:id="rId32"/>
    <p:sldId id="283" r:id="rId33"/>
    <p:sldId id="304" r:id="rId34"/>
    <p:sldId id="289" r:id="rId35"/>
    <p:sldId id="294" r:id="rId36"/>
    <p:sldId id="298" r:id="rId37"/>
    <p:sldId id="299" r:id="rId38"/>
    <p:sldId id="305" r:id="rId39"/>
    <p:sldId id="300" r:id="rId40"/>
    <p:sldId id="311" r:id="rId41"/>
    <p:sldId id="295" r:id="rId42"/>
    <p:sldId id="290" r:id="rId43"/>
    <p:sldId id="310" r:id="rId44"/>
    <p:sldId id="306" r:id="rId45"/>
    <p:sldId id="307" r:id="rId46"/>
    <p:sldId id="308" r:id="rId47"/>
    <p:sldId id="309" r:id="rId48"/>
    <p:sldId id="285" r:id="rId49"/>
    <p:sldId id="286"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3" d="100"/>
          <a:sy n="73" d="100"/>
        </p:scale>
        <p:origin x="-1296" y="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CD59C6-073B-4949-AA0B-081C3899B635}" type="datetimeFigureOut">
              <a:rPr lang="en-US" smtClean="0"/>
              <a:t>12/24/2019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E5D7D9-614F-4CC9-ACF5-FD26823FB063}" type="slidenum">
              <a:rPr lang="en-US" smtClean="0"/>
              <a:t>‹#›</a:t>
            </a:fld>
            <a:endParaRPr lang="en-US"/>
          </a:p>
        </p:txBody>
      </p:sp>
    </p:spTree>
    <p:extLst>
      <p:ext uri="{BB962C8B-B14F-4D97-AF65-F5344CB8AC3E}">
        <p14:creationId xmlns:p14="http://schemas.microsoft.com/office/powerpoint/2010/main" val="2027716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143000" y="685800"/>
            <a:ext cx="4572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dirty="0">
                <a:latin typeface="Arial"/>
                <a:ea typeface="Arial"/>
              </a:rPr>
              <a:t>Fig. 1. </a:t>
            </a:r>
            <a:r>
              <a:rPr lang="en-US" altLang="en-US" dirty="0">
                <a:latin typeface="Arial"/>
                <a:ea typeface="Arial"/>
              </a:rPr>
              <a:t>(a) </a:t>
            </a:r>
            <a:r>
              <a:rPr lang="en-US" altLang="en-US" dirty="0" err="1">
                <a:latin typeface="Arial"/>
                <a:ea typeface="Arial"/>
              </a:rPr>
              <a:t>esATAC</a:t>
            </a:r>
            <a:r>
              <a:rPr lang="en-US" altLang="en-US" dirty="0">
                <a:latin typeface="Arial"/>
                <a:ea typeface="Arial"/>
              </a:rPr>
              <a:t> workflow. </a:t>
            </a:r>
            <a:r>
              <a:rPr lang="en-US" altLang="en-US" dirty="0" err="1">
                <a:latin typeface="Arial"/>
                <a:ea typeface="Arial"/>
              </a:rPr>
              <a:t>esATAC</a:t>
            </a:r>
            <a:r>
              <a:rPr lang="en-US" altLang="en-US" dirty="0">
                <a:latin typeface="Arial"/>
                <a:ea typeface="Arial"/>
              </a:rPr>
              <a:t> pipeline is mainly divided into two parts, raw data processing and statistical analysis. QC functions at multiple levels are provided, including sequencing QC, library QC and functional annotation QC. (b) and (c) Examples of analyzing ATAC-</a:t>
            </a:r>
            <a:r>
              <a:rPr lang="en-US" altLang="en-US" dirty="0" err="1">
                <a:latin typeface="Arial"/>
                <a:ea typeface="Arial"/>
              </a:rPr>
              <a:t>seq</a:t>
            </a:r>
            <a:r>
              <a:rPr lang="en-US" altLang="en-US" dirty="0">
                <a:latin typeface="Arial"/>
                <a:ea typeface="Arial"/>
              </a:rPr>
              <a:t> data (GEO accession number GSE47753, see Supplementary Material). (b) CTCF </a:t>
            </a:r>
            <a:r>
              <a:rPr lang="en-US" altLang="en-US" dirty="0" err="1">
                <a:latin typeface="Arial"/>
                <a:ea typeface="Arial"/>
              </a:rPr>
              <a:t>footprinting</a:t>
            </a:r>
            <a:r>
              <a:rPr lang="en-US" altLang="en-US" dirty="0">
                <a:latin typeface="Arial"/>
                <a:ea typeface="Arial"/>
              </a:rPr>
              <a:t>. (c) Fragment length distribution. Periodicity of approximately 200 base pairs (</a:t>
            </a:r>
            <a:r>
              <a:rPr lang="en-US" altLang="en-US" dirty="0" err="1">
                <a:latin typeface="Arial"/>
                <a:ea typeface="Arial"/>
              </a:rPr>
              <a:t>bp</a:t>
            </a:r>
            <a:r>
              <a:rPr lang="en-US" altLang="en-US" dirty="0">
                <a:latin typeface="Arial"/>
                <a:ea typeface="Arial"/>
              </a:rPr>
              <a:t>) for nucleosome protection and 10.4 </a:t>
            </a:r>
            <a:r>
              <a:rPr lang="en-US" altLang="en-US" dirty="0" err="1">
                <a:latin typeface="Arial"/>
                <a:ea typeface="Arial"/>
              </a:rPr>
              <a:t>bp</a:t>
            </a:r>
            <a:r>
              <a:rPr lang="en-US" altLang="en-US" dirty="0">
                <a:latin typeface="Arial"/>
                <a:ea typeface="Arial"/>
              </a:rPr>
              <a:t> for the pitch of the DNA helix is shown by fast Fourier transformation in the upper right corner
</a:t>
            </a:r>
          </a:p>
          <a:p>
            <a:pPr marL="0" lvl="0" indent="0"/>
            <a:r>
              <a:rPr lang="en-US" altLang="en-US" dirty="0">
                <a:latin typeface="Arial"/>
                <a:ea typeface="Arial"/>
              </a:rPr>
              <a:t>Unless provided in the caption above, the following copyright applies to the content of this slide: © The Author(s) 2018. Published by Oxford University </a:t>
            </a:r>
            <a:r>
              <a:rPr lang="en-US" altLang="en-US" dirty="0" err="1">
                <a:latin typeface="Arial"/>
                <a:ea typeface="Arial"/>
              </a:rPr>
              <a:t>Press.This</a:t>
            </a:r>
            <a:r>
              <a:rPr lang="en-US" altLang="en-US" dirty="0">
                <a:latin typeface="Arial"/>
                <a:ea typeface="Arial"/>
              </a:rPr>
              <a:t> is an Open Access article distributed under the terms of the Creative Commons Attribution Non-Commercial License (http://creativecommons.org/licenses/by-nc/4.0/), which permits non-commercial re-use, distribution, and reproduction in any medium, provided the original work is properly cited. For commercial re-use, please contact journals.permissions@oup.com</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a:ea typeface="ＭＳ Ｐゴシック" pitchFamily="34" charset="-128"/>
              </a:defRPr>
            </a:lvl5pPr>
          </a:lstStyle>
          <a:p>
            <a:pPr marL="0" lvl="0" indent="0" algn="r" eaLnBrk="1" hangingPunct="1"/>
            <a:fld id="{8335228D-7D15-44FC-A757-525CE3B62963}" type="slidenum">
              <a:rPr lang="en-US" altLang="en-US" sz="1200"/>
              <a:t>12</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8922EA-9D47-44FB-94CF-161E0EA9DF14}" type="datetimeFigureOut">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4C945-312E-4E8A-8AEC-811DFFE01761}" type="slidenum">
              <a:rPr lang="en-US" smtClean="0"/>
              <a:t>‹#›</a:t>
            </a:fld>
            <a:endParaRPr lang="en-US"/>
          </a:p>
        </p:txBody>
      </p:sp>
    </p:spTree>
    <p:extLst>
      <p:ext uri="{BB962C8B-B14F-4D97-AF65-F5344CB8AC3E}">
        <p14:creationId xmlns:p14="http://schemas.microsoft.com/office/powerpoint/2010/main" val="1910623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8922EA-9D47-44FB-94CF-161E0EA9DF14}" type="datetimeFigureOut">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4C945-312E-4E8A-8AEC-811DFFE01761}" type="slidenum">
              <a:rPr lang="en-US" smtClean="0"/>
              <a:t>‹#›</a:t>
            </a:fld>
            <a:endParaRPr lang="en-US"/>
          </a:p>
        </p:txBody>
      </p:sp>
    </p:spTree>
    <p:extLst>
      <p:ext uri="{BB962C8B-B14F-4D97-AF65-F5344CB8AC3E}">
        <p14:creationId xmlns:p14="http://schemas.microsoft.com/office/powerpoint/2010/main" val="1542877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8922EA-9D47-44FB-94CF-161E0EA9DF14}" type="datetimeFigureOut">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4C945-312E-4E8A-8AEC-811DFFE01761}" type="slidenum">
              <a:rPr lang="en-US" smtClean="0"/>
              <a:t>‹#›</a:t>
            </a:fld>
            <a:endParaRPr lang="en-US"/>
          </a:p>
        </p:txBody>
      </p:sp>
    </p:spTree>
    <p:extLst>
      <p:ext uri="{BB962C8B-B14F-4D97-AF65-F5344CB8AC3E}">
        <p14:creationId xmlns:p14="http://schemas.microsoft.com/office/powerpoint/2010/main" val="2270989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8922EA-9D47-44FB-94CF-161E0EA9DF14}" type="datetimeFigureOut">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4C945-312E-4E8A-8AEC-811DFFE01761}" type="slidenum">
              <a:rPr lang="en-US" smtClean="0"/>
              <a:t>‹#›</a:t>
            </a:fld>
            <a:endParaRPr lang="en-US"/>
          </a:p>
        </p:txBody>
      </p:sp>
    </p:spTree>
    <p:extLst>
      <p:ext uri="{BB962C8B-B14F-4D97-AF65-F5344CB8AC3E}">
        <p14:creationId xmlns:p14="http://schemas.microsoft.com/office/powerpoint/2010/main" val="252557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8922EA-9D47-44FB-94CF-161E0EA9DF14}" type="datetimeFigureOut">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4C945-312E-4E8A-8AEC-811DFFE01761}" type="slidenum">
              <a:rPr lang="en-US" smtClean="0"/>
              <a:t>‹#›</a:t>
            </a:fld>
            <a:endParaRPr lang="en-US"/>
          </a:p>
        </p:txBody>
      </p:sp>
    </p:spTree>
    <p:extLst>
      <p:ext uri="{BB962C8B-B14F-4D97-AF65-F5344CB8AC3E}">
        <p14:creationId xmlns:p14="http://schemas.microsoft.com/office/powerpoint/2010/main" val="3708542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8922EA-9D47-44FB-94CF-161E0EA9DF14}" type="datetimeFigureOut">
              <a:rPr lang="en-US" smtClean="0"/>
              <a:t>12/24/2019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4C945-312E-4E8A-8AEC-811DFFE01761}" type="slidenum">
              <a:rPr lang="en-US" smtClean="0"/>
              <a:t>‹#›</a:t>
            </a:fld>
            <a:endParaRPr lang="en-US"/>
          </a:p>
        </p:txBody>
      </p:sp>
    </p:spTree>
    <p:extLst>
      <p:ext uri="{BB962C8B-B14F-4D97-AF65-F5344CB8AC3E}">
        <p14:creationId xmlns:p14="http://schemas.microsoft.com/office/powerpoint/2010/main" val="315752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8922EA-9D47-44FB-94CF-161E0EA9DF14}" type="datetimeFigureOut">
              <a:rPr lang="en-US" smtClean="0"/>
              <a:t>12/24/2019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54C945-312E-4E8A-8AEC-811DFFE01761}" type="slidenum">
              <a:rPr lang="en-US" smtClean="0"/>
              <a:t>‹#›</a:t>
            </a:fld>
            <a:endParaRPr lang="en-US"/>
          </a:p>
        </p:txBody>
      </p:sp>
    </p:spTree>
    <p:extLst>
      <p:ext uri="{BB962C8B-B14F-4D97-AF65-F5344CB8AC3E}">
        <p14:creationId xmlns:p14="http://schemas.microsoft.com/office/powerpoint/2010/main" val="3219479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8922EA-9D47-44FB-94CF-161E0EA9DF14}" type="datetimeFigureOut">
              <a:rPr lang="en-US" smtClean="0"/>
              <a:t>12/24/2019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54C945-312E-4E8A-8AEC-811DFFE01761}" type="slidenum">
              <a:rPr lang="en-US" smtClean="0"/>
              <a:t>‹#›</a:t>
            </a:fld>
            <a:endParaRPr lang="en-US"/>
          </a:p>
        </p:txBody>
      </p:sp>
    </p:spTree>
    <p:extLst>
      <p:ext uri="{BB962C8B-B14F-4D97-AF65-F5344CB8AC3E}">
        <p14:creationId xmlns:p14="http://schemas.microsoft.com/office/powerpoint/2010/main" val="3209532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8922EA-9D47-44FB-94CF-161E0EA9DF14}" type="datetimeFigureOut">
              <a:rPr lang="en-US" smtClean="0"/>
              <a:t>12/24/2019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54C945-312E-4E8A-8AEC-811DFFE01761}" type="slidenum">
              <a:rPr lang="en-US" smtClean="0"/>
              <a:t>‹#›</a:t>
            </a:fld>
            <a:endParaRPr lang="en-US"/>
          </a:p>
        </p:txBody>
      </p:sp>
    </p:spTree>
    <p:extLst>
      <p:ext uri="{BB962C8B-B14F-4D97-AF65-F5344CB8AC3E}">
        <p14:creationId xmlns:p14="http://schemas.microsoft.com/office/powerpoint/2010/main" val="2236033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8922EA-9D47-44FB-94CF-161E0EA9DF14}" type="datetimeFigureOut">
              <a:rPr lang="en-US" smtClean="0"/>
              <a:t>12/24/2019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4C945-312E-4E8A-8AEC-811DFFE01761}" type="slidenum">
              <a:rPr lang="en-US" smtClean="0"/>
              <a:t>‹#›</a:t>
            </a:fld>
            <a:endParaRPr lang="en-US"/>
          </a:p>
        </p:txBody>
      </p:sp>
    </p:spTree>
    <p:extLst>
      <p:ext uri="{BB962C8B-B14F-4D97-AF65-F5344CB8AC3E}">
        <p14:creationId xmlns:p14="http://schemas.microsoft.com/office/powerpoint/2010/main" val="670399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8922EA-9D47-44FB-94CF-161E0EA9DF14}" type="datetimeFigureOut">
              <a:rPr lang="en-US" smtClean="0"/>
              <a:t>12/24/2019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4C945-312E-4E8A-8AEC-811DFFE01761}" type="slidenum">
              <a:rPr lang="en-US" smtClean="0"/>
              <a:t>‹#›</a:t>
            </a:fld>
            <a:endParaRPr lang="en-US"/>
          </a:p>
        </p:txBody>
      </p:sp>
    </p:spTree>
    <p:extLst>
      <p:ext uri="{BB962C8B-B14F-4D97-AF65-F5344CB8AC3E}">
        <p14:creationId xmlns:p14="http://schemas.microsoft.com/office/powerpoint/2010/main" val="112712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8922EA-9D47-44FB-94CF-161E0EA9DF14}" type="datetimeFigureOut">
              <a:rPr lang="en-US" smtClean="0"/>
              <a:t>12/24/2019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54C945-312E-4E8A-8AEC-811DFFE01761}" type="slidenum">
              <a:rPr lang="en-US" smtClean="0"/>
              <a:t>‹#›</a:t>
            </a:fld>
            <a:endParaRPr lang="en-US"/>
          </a:p>
        </p:txBody>
      </p:sp>
    </p:spTree>
    <p:extLst>
      <p:ext uri="{BB962C8B-B14F-4D97-AF65-F5344CB8AC3E}">
        <p14:creationId xmlns:p14="http://schemas.microsoft.com/office/powerpoint/2010/main" val="2439861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93/bioinformatics/bty141"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deeptools.readthedocs.io/en/develop/content/tools/alignmentSieve.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nature.com/articles/nmeth.2688"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hyperlink" Target="https://www.encodeproject.org/data-standards/terms/#enrichmen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jsh58/Genrich#method" TargetMode="External"/><Relationship Id="rId2" Type="http://schemas.openxmlformats.org/officeDocument/2006/relationships/hyperlink" Target="https://github.com/taoliu/MACS" TargetMode="External"/><Relationship Id="rId1" Type="http://schemas.openxmlformats.org/officeDocument/2006/relationships/slideLayout" Target="../slideLayouts/slideLayout2.xml"/><Relationship Id="rId4" Type="http://schemas.openxmlformats.org/officeDocument/2006/relationships/hyperlink" Target="https://github.com/Zhang-lab/ATAC-seq_QC_analysi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bedops.readthedocs.io/en/latest/content/usage-examples/master-list.html" TargetMode="External"/><Relationship Id="rId2" Type="http://schemas.openxmlformats.org/officeDocument/2006/relationships/hyperlink" Target="https://github.com/nboley/idr"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shenlab-sinai/diffrep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encodeproject.org/atac-seq/"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676400"/>
            <a:ext cx="8229600" cy="1470025"/>
          </a:xfrm>
        </p:spPr>
        <p:txBody>
          <a:bodyPr>
            <a:noAutofit/>
          </a:bodyPr>
          <a:lstStyle/>
          <a:p>
            <a:r>
              <a:rPr lang="en-US" sz="4000" b="1" dirty="0" smtClean="0"/>
              <a:t>ATAC-</a:t>
            </a:r>
            <a:r>
              <a:rPr lang="en-US" sz="4000" b="1" dirty="0" err="1" smtClean="0"/>
              <a:t>seq</a:t>
            </a:r>
            <a:r>
              <a:rPr lang="en-US" sz="4000" b="1" dirty="0" smtClean="0"/>
              <a:t>  and its data analysis</a:t>
            </a:r>
            <a:r>
              <a:rPr lang="en-US" sz="4000" dirty="0"/>
              <a:t/>
            </a:r>
            <a:br>
              <a:rPr lang="en-US" sz="4000" dirty="0"/>
            </a:br>
            <a:endParaRPr lang="en-US" sz="4000" dirty="0"/>
          </a:p>
        </p:txBody>
      </p:sp>
      <p:sp>
        <p:nvSpPr>
          <p:cNvPr id="3" name="Subtitle 2"/>
          <p:cNvSpPr>
            <a:spLocks noGrp="1"/>
          </p:cNvSpPr>
          <p:nvPr>
            <p:ph type="subTitle" idx="1"/>
          </p:nvPr>
        </p:nvSpPr>
        <p:spPr>
          <a:xfrm>
            <a:off x="152400" y="3505200"/>
            <a:ext cx="8763000" cy="2667000"/>
          </a:xfrm>
        </p:spPr>
        <p:txBody>
          <a:bodyPr>
            <a:normAutofit/>
          </a:bodyPr>
          <a:lstStyle/>
          <a:p>
            <a:r>
              <a:rPr lang="en-US" dirty="0" err="1" smtClean="0">
                <a:solidFill>
                  <a:schemeClr val="tx1"/>
                </a:solidFill>
              </a:rPr>
              <a:t>Haibo</a:t>
            </a:r>
            <a:r>
              <a:rPr lang="en-US" dirty="0" smtClean="0">
                <a:solidFill>
                  <a:schemeClr val="tx1"/>
                </a:solidFill>
              </a:rPr>
              <a:t> Liu</a:t>
            </a:r>
          </a:p>
          <a:p>
            <a:r>
              <a:rPr lang="en-US" dirty="0" smtClean="0">
                <a:solidFill>
                  <a:schemeClr val="tx1"/>
                </a:solidFill>
              </a:rPr>
              <a:t>Department of Animal Science</a:t>
            </a:r>
          </a:p>
          <a:p>
            <a:r>
              <a:rPr lang="en-US" dirty="0" smtClean="0">
                <a:solidFill>
                  <a:schemeClr val="tx1"/>
                </a:solidFill>
              </a:rPr>
              <a:t> Iowa State University</a:t>
            </a:r>
          </a:p>
        </p:txBody>
      </p:sp>
    </p:spTree>
    <p:extLst>
      <p:ext uri="{BB962C8B-B14F-4D97-AF65-F5344CB8AC3E}">
        <p14:creationId xmlns:p14="http://schemas.microsoft.com/office/powerpoint/2010/main" val="41760934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b="1" dirty="0" smtClean="0"/>
              <a:t>Important QC steps in ATAC-</a:t>
            </a:r>
            <a:r>
              <a:rPr lang="en-US" sz="3600" b="1" dirty="0" err="1" smtClean="0"/>
              <a:t>seq</a:t>
            </a:r>
            <a:endParaRPr lang="en-US" sz="36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0" y="1908885"/>
            <a:ext cx="9047620" cy="3647619"/>
          </a:xfrm>
          <a:prstGeom prst="rect">
            <a:avLst/>
          </a:prstGeom>
        </p:spPr>
      </p:pic>
      <p:sp>
        <p:nvSpPr>
          <p:cNvPr id="3" name="Rectangle 2"/>
          <p:cNvSpPr/>
          <p:nvPr/>
        </p:nvSpPr>
        <p:spPr>
          <a:xfrm>
            <a:off x="5662604" y="5867400"/>
            <a:ext cx="3366499" cy="369332"/>
          </a:xfrm>
          <a:prstGeom prst="rect">
            <a:avLst/>
          </a:prstGeom>
        </p:spPr>
        <p:txBody>
          <a:bodyPr wrap="none">
            <a:spAutoFit/>
          </a:bodyPr>
          <a:lstStyle/>
          <a:p>
            <a:r>
              <a:rPr lang="en-US" dirty="0" smtClean="0"/>
              <a:t>(Modified </a:t>
            </a:r>
            <a:r>
              <a:rPr lang="en-US" dirty="0"/>
              <a:t>from </a:t>
            </a:r>
            <a:r>
              <a:rPr lang="en-US" dirty="0" err="1" smtClean="0"/>
              <a:t>Milani</a:t>
            </a:r>
            <a:r>
              <a:rPr lang="en-US" dirty="0" smtClean="0"/>
              <a:t> et al. 2016)</a:t>
            </a:r>
            <a:endParaRPr lang="en-US" dirty="0"/>
          </a:p>
        </p:txBody>
      </p:sp>
      <p:cxnSp>
        <p:nvCxnSpPr>
          <p:cNvPr id="6" name="Straight Connector 5"/>
          <p:cNvCxnSpPr/>
          <p:nvPr/>
        </p:nvCxnSpPr>
        <p:spPr>
          <a:xfrm>
            <a:off x="152400" y="9906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38200" y="3733800"/>
            <a:ext cx="1066800" cy="276999"/>
          </a:xfrm>
          <a:prstGeom prst="rect">
            <a:avLst/>
          </a:prstGeom>
          <a:solidFill>
            <a:schemeClr val="accent3">
              <a:lumMod val="40000"/>
              <a:lumOff val="60000"/>
            </a:schemeClr>
          </a:solidFill>
        </p:spPr>
        <p:txBody>
          <a:bodyPr wrap="square" rtlCol="0">
            <a:spAutoFit/>
          </a:bodyPr>
          <a:lstStyle/>
          <a:p>
            <a:r>
              <a:rPr lang="en-US" sz="1200" b="1" dirty="0"/>
              <a:t>C</a:t>
            </a:r>
            <a:r>
              <a:rPr lang="en-US" sz="1200" b="1" dirty="0" smtClean="0"/>
              <a:t>ryopreserve</a:t>
            </a:r>
            <a:endParaRPr lang="en-US" sz="1200" b="1" dirty="0"/>
          </a:p>
        </p:txBody>
      </p:sp>
      <p:sp>
        <p:nvSpPr>
          <p:cNvPr id="7" name="TextBox 6"/>
          <p:cNvSpPr txBox="1"/>
          <p:nvPr/>
        </p:nvSpPr>
        <p:spPr>
          <a:xfrm>
            <a:off x="228600" y="3733800"/>
            <a:ext cx="533400" cy="276999"/>
          </a:xfrm>
          <a:prstGeom prst="rect">
            <a:avLst/>
          </a:prstGeom>
          <a:solidFill>
            <a:schemeClr val="accent3">
              <a:lumMod val="75000"/>
            </a:schemeClr>
          </a:solidFill>
        </p:spPr>
        <p:txBody>
          <a:bodyPr wrap="square" rtlCol="0">
            <a:spAutoFit/>
          </a:bodyPr>
          <a:lstStyle/>
          <a:p>
            <a:r>
              <a:rPr lang="en-US" sz="1200" b="1" dirty="0" smtClean="0"/>
              <a:t>Fresh</a:t>
            </a:r>
            <a:endParaRPr lang="en-US" sz="1200" b="1" dirty="0"/>
          </a:p>
        </p:txBody>
      </p:sp>
      <p:cxnSp>
        <p:nvCxnSpPr>
          <p:cNvPr id="12" name="Straight Arrow Connector 11"/>
          <p:cNvCxnSpPr/>
          <p:nvPr/>
        </p:nvCxnSpPr>
        <p:spPr>
          <a:xfrm flipH="1">
            <a:off x="4724400" y="2971800"/>
            <a:ext cx="1143000" cy="1219200"/>
          </a:xfrm>
          <a:prstGeom prst="straightConnector1">
            <a:avLst/>
          </a:prstGeom>
          <a:ln w="50800">
            <a:prstDash val="sysDash"/>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95800" y="3272135"/>
            <a:ext cx="1143000" cy="461665"/>
          </a:xfrm>
          <a:prstGeom prst="rect">
            <a:avLst/>
          </a:prstGeom>
          <a:noFill/>
          <a:scene3d>
            <a:camera prst="orthographicFront">
              <a:rot lat="0" lon="0" rev="3000000"/>
            </a:camera>
            <a:lightRig rig="threePt" dir="t"/>
          </a:scene3d>
        </p:spPr>
        <p:txBody>
          <a:bodyPr wrap="square" rtlCol="0">
            <a:spAutoFit/>
          </a:bodyPr>
          <a:lstStyle/>
          <a:p>
            <a:pPr algn="ctr"/>
            <a:r>
              <a:rPr lang="en-US" sz="1200" b="1" dirty="0" smtClean="0"/>
              <a:t>Optimize Tn5 reaction</a:t>
            </a:r>
            <a:endParaRPr lang="en-US" sz="1200" b="1" dirty="0"/>
          </a:p>
        </p:txBody>
      </p:sp>
      <p:sp>
        <p:nvSpPr>
          <p:cNvPr id="16" name="Down Arrow 15"/>
          <p:cNvSpPr/>
          <p:nvPr/>
        </p:nvSpPr>
        <p:spPr>
          <a:xfrm flipV="1">
            <a:off x="8112579" y="1752600"/>
            <a:ext cx="2667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7488880" y="1143000"/>
            <a:ext cx="1561503" cy="609600"/>
          </a:xfrm>
          <a:prstGeom prst="roundRect">
            <a:avLst/>
          </a:prstGeom>
          <a:solidFill>
            <a:schemeClr val="accent5">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Peak QC</a:t>
            </a:r>
            <a:endParaRPr lang="en-US" b="1" dirty="0">
              <a:solidFill>
                <a:schemeClr val="tx1"/>
              </a:solidFill>
            </a:endParaRPr>
          </a:p>
        </p:txBody>
      </p:sp>
    </p:spTree>
    <p:extLst>
      <p:ext uri="{BB962C8B-B14F-4D97-AF65-F5344CB8AC3E}">
        <p14:creationId xmlns:p14="http://schemas.microsoft.com/office/powerpoint/2010/main" val="4166498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Three stages of ATAC-</a:t>
            </a:r>
            <a:r>
              <a:rPr lang="en-US" sz="3600" b="1" dirty="0" err="1" smtClean="0"/>
              <a:t>seq</a:t>
            </a:r>
            <a:r>
              <a:rPr lang="en-US" sz="3600" b="1" dirty="0" smtClean="0"/>
              <a:t> data QC</a:t>
            </a:r>
            <a:endParaRPr lang="en-US" sz="3600" b="1" dirty="0"/>
          </a:p>
        </p:txBody>
      </p:sp>
      <p:sp>
        <p:nvSpPr>
          <p:cNvPr id="3" name="Content Placeholder 2"/>
          <p:cNvSpPr>
            <a:spLocks noGrp="1"/>
          </p:cNvSpPr>
          <p:nvPr>
            <p:ph idx="1"/>
          </p:nvPr>
        </p:nvSpPr>
        <p:spPr/>
        <p:txBody>
          <a:bodyPr>
            <a:normAutofit/>
          </a:bodyPr>
          <a:lstStyle/>
          <a:p>
            <a:pPr>
              <a:buFont typeface="Wingdings" pitchFamily="2" charset="2"/>
              <a:buChar char="v"/>
            </a:pPr>
            <a:r>
              <a:rPr lang="en-US" sz="2400" dirty="0"/>
              <a:t>Pre-alignment QC: </a:t>
            </a:r>
            <a:endParaRPr lang="en-US" sz="2400" dirty="0" smtClean="0"/>
          </a:p>
          <a:p>
            <a:pPr lvl="1">
              <a:buFont typeface="Arial" pitchFamily="34" charset="0"/>
              <a:buChar char="•"/>
            </a:pPr>
            <a:r>
              <a:rPr lang="en-US" sz="2000" dirty="0" smtClean="0"/>
              <a:t>Total reads, Read/base quality, Duplication rate, </a:t>
            </a:r>
            <a:r>
              <a:rPr lang="en-US" sz="2000" dirty="0"/>
              <a:t>GC </a:t>
            </a:r>
            <a:r>
              <a:rPr lang="en-US" sz="2000" dirty="0" smtClean="0"/>
              <a:t>bias, Adapter content. </a:t>
            </a:r>
          </a:p>
          <a:p>
            <a:pPr>
              <a:buFont typeface="Wingdings" pitchFamily="2" charset="2"/>
              <a:buChar char="v"/>
            </a:pPr>
            <a:r>
              <a:rPr lang="en-US" sz="2400" dirty="0" smtClean="0"/>
              <a:t>Post-alignment </a:t>
            </a:r>
            <a:r>
              <a:rPr lang="en-US" sz="2400" dirty="0"/>
              <a:t>QC: </a:t>
            </a:r>
            <a:endParaRPr lang="en-US" sz="2400" dirty="0" smtClean="0"/>
          </a:p>
          <a:p>
            <a:pPr lvl="1">
              <a:buFont typeface="Arial" pitchFamily="34" charset="0"/>
              <a:buChar char="•"/>
            </a:pPr>
            <a:r>
              <a:rPr lang="en-US" sz="2000" dirty="0" smtClean="0"/>
              <a:t>Mapping </a:t>
            </a:r>
            <a:r>
              <a:rPr lang="en-US" sz="2000" dirty="0"/>
              <a:t>summary</a:t>
            </a:r>
            <a:r>
              <a:rPr lang="en-US" sz="2000" dirty="0" smtClean="0"/>
              <a:t>, </a:t>
            </a:r>
            <a:r>
              <a:rPr lang="en-US" sz="2000" dirty="0"/>
              <a:t>Duplication </a:t>
            </a:r>
            <a:r>
              <a:rPr lang="en-US" sz="2000" dirty="0" smtClean="0"/>
              <a:t>rate, Read distribution over chromosome, </a:t>
            </a:r>
            <a:r>
              <a:rPr lang="en-US" sz="2000" dirty="0" err="1"/>
              <a:t>chrM</a:t>
            </a:r>
            <a:r>
              <a:rPr lang="en-US" sz="2000" dirty="0"/>
              <a:t> contamination, Insertion length distribution, Library </a:t>
            </a:r>
            <a:r>
              <a:rPr lang="en-US" sz="2000" dirty="0" smtClean="0"/>
              <a:t>complexity, </a:t>
            </a:r>
            <a:r>
              <a:rPr lang="en-US" sz="2000" dirty="0"/>
              <a:t>TSS enrichment</a:t>
            </a:r>
            <a:r>
              <a:rPr lang="en-US" sz="2000" dirty="0" smtClean="0"/>
              <a:t>. </a:t>
            </a:r>
          </a:p>
          <a:p>
            <a:pPr>
              <a:buFont typeface="Wingdings" pitchFamily="2" charset="2"/>
              <a:buChar char="v"/>
            </a:pPr>
            <a:r>
              <a:rPr lang="en-US" sz="2400" dirty="0" smtClean="0"/>
              <a:t>Post-peak-calling </a:t>
            </a:r>
            <a:r>
              <a:rPr lang="en-US" sz="2400" dirty="0"/>
              <a:t>QC: </a:t>
            </a:r>
            <a:endParaRPr lang="en-US" sz="2400" dirty="0" smtClean="0"/>
          </a:p>
          <a:p>
            <a:pPr lvl="1">
              <a:buFont typeface="Arial" pitchFamily="34" charset="0"/>
              <a:buChar char="•"/>
            </a:pPr>
            <a:r>
              <a:rPr lang="en-US" sz="2000" dirty="0" smtClean="0"/>
              <a:t>Peak </a:t>
            </a:r>
            <a:r>
              <a:rPr lang="en-US" sz="2000" dirty="0"/>
              <a:t>length distribution, </a:t>
            </a:r>
            <a:r>
              <a:rPr lang="en-US" sz="2000" dirty="0" smtClean="0"/>
              <a:t>Fraction of reads in peaks (</a:t>
            </a:r>
            <a:r>
              <a:rPr lang="en-US" sz="2000" dirty="0" err="1" smtClean="0"/>
              <a:t>FRiP</a:t>
            </a:r>
            <a:r>
              <a:rPr lang="en-US" sz="2000" dirty="0" smtClean="0"/>
              <a:t>), </a:t>
            </a:r>
            <a:r>
              <a:rPr lang="en-US" sz="2000" dirty="0"/>
              <a:t>Background</a:t>
            </a:r>
            <a:r>
              <a:rPr lang="en-US" sz="2000" dirty="0" smtClean="0"/>
              <a:t>, Saturation analysis, Biological functions of peak </a:t>
            </a:r>
            <a:r>
              <a:rPr lang="en-US" sz="2000" dirty="0" err="1" smtClean="0"/>
              <a:t>assoicated</a:t>
            </a:r>
            <a:r>
              <a:rPr lang="en-US" sz="2000" dirty="0" smtClean="0"/>
              <a:t> genes. </a:t>
            </a:r>
            <a:endParaRPr lang="en-US" sz="2000" dirty="0"/>
          </a:p>
        </p:txBody>
      </p:sp>
    </p:spTree>
    <p:extLst>
      <p:ext uri="{BB962C8B-B14F-4D97-AF65-F5344CB8AC3E}">
        <p14:creationId xmlns:p14="http://schemas.microsoft.com/office/powerpoint/2010/main" val="1873306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0" y="5994400"/>
            <a:ext cx="7677150" cy="863600"/>
          </a:xfrm>
          <a:prstGeom prst="rect">
            <a:avLst/>
          </a:prstGeom>
          <a:noFill/>
          <a:ln>
            <a:noFill/>
            <a:miter lim="800000"/>
          </a:ln>
        </p:spPr>
        <p:txBody>
          <a:bodyPr lIns="180000" tIns="0" rIns="180000" bIns="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anose="020B0604020202020204"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anose="020B0604020202020204"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anose="020B0604020202020204"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US" altLang="en-US" sz="1800" kern="1200">
                <a:solidFill>
                  <a:schemeClr val="tx1"/>
                </a:solidFill>
                <a:latin typeface="+mn-lt"/>
                <a:ea typeface="+mn-ea"/>
                <a:cs typeface="+mn-cs"/>
              </a:defRPr>
            </a:lvl9pPr>
          </a:lstStyle>
          <a:p>
            <a:pPr marL="0" lvl="0" indent="0" eaLnBrk="1" hangingPunct="1">
              <a:spcBef>
                <a:spcPct val="0"/>
              </a:spcBef>
              <a:spcAft>
                <a:spcPts val="600"/>
              </a:spcAft>
              <a:buFontTx/>
              <a:buNone/>
            </a:pPr>
            <a:r>
              <a:rPr lang="en-US" altLang="en-US" sz="1000" i="1">
                <a:solidFill>
                  <a:srgbClr val="333333"/>
                </a:solidFill>
              </a:rPr>
              <a:t>Bioinformatics</a:t>
            </a:r>
            <a:r>
              <a:rPr lang="en-US" altLang="en-US" sz="1000">
                <a:solidFill>
                  <a:srgbClr val="333333"/>
                </a:solidFill>
              </a:rPr>
              <a:t>, Volume 34, Issue 15, 01 August 2018, Pages 2664–2665, </a:t>
            </a:r>
            <a:r>
              <a:rPr lang="en-US" altLang="en-US" sz="1000">
                <a:solidFill>
                  <a:srgbClr val="333333"/>
                </a:solidFill>
                <a:hlinkClick r:id="rId3"/>
              </a:rPr>
              <a:t>https://doi.org/10.1093/bioinformatics/bty141</a:t>
            </a:r>
            <a:endParaRPr lang="en-US" altLang="en-US" sz="1000">
              <a:solidFill>
                <a:srgbClr val="333333"/>
              </a:solidFill>
            </a:endParaRPr>
          </a:p>
          <a:p>
            <a:pPr marL="0" lvl="0" indent="0" eaLnBrk="1" hangingPunct="1">
              <a:spcBef>
                <a:spcPct val="0"/>
              </a:spcBef>
              <a:spcAft>
                <a:spcPts val="600"/>
              </a:spcAft>
              <a:buNone/>
            </a:pPr>
            <a:r>
              <a:rPr lang="en-US" altLang="en-US" sz="800">
                <a:solidFill>
                  <a:srgbClr val="2A2A2A"/>
                </a:solidFill>
              </a:rPr>
              <a:t>The content of this slide may be subject to copyright: please see the slide notes for details.</a:t>
            </a:r>
            <a:endParaRPr lang="en-US" altLang="en-US" sz="800">
              <a:solidFill>
                <a:srgbClr val="333333"/>
              </a:solidFill>
            </a:endParaRPr>
          </a:p>
        </p:txBody>
      </p:sp>
      <p:sp>
        <p:nvSpPr>
          <p:cNvPr id="5123" name="Title 1"/>
          <p:cNvSpPr>
            <a:spLocks noGrp="1"/>
          </p:cNvSpPr>
          <p:nvPr>
            <p:ph type="title"/>
          </p:nvPr>
        </p:nvSpPr>
        <p:spPr>
          <a:xfrm>
            <a:off x="723900" y="228600"/>
            <a:ext cx="7543800" cy="612775"/>
          </a:xfrm>
          <a:prstGeom prst="rect">
            <a:avLst/>
          </a:prstGeom>
          <a:noFill/>
          <a:ln>
            <a:miter lim="800000"/>
          </a:ln>
        </p:spPr>
        <p:txBody>
          <a:bodyPr vert="horz" wrap="square" lIns="0" tIns="0" rIns="0" bIns="0" anchor="t"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600" b="1" i="0" u="none" kern="1200" baseline="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lang="en-US" altLang="en-US" sz="1600" b="1">
                <a:solidFill>
                  <a:schemeClr val="tx1"/>
                </a:solidFill>
                <a:latin typeface="Arial" panose="020B0604020202020204" pitchFamily="34" charset="0"/>
                <a:ea typeface="ＭＳ Ｐゴシック" pitchFamily="34" charset="-128"/>
                <a:cs typeface="Arial" panose="020B0604020202020204" pitchFamily="34" charset="0"/>
              </a:defRPr>
            </a:lvl2pPr>
            <a:lvl3pPr algn="l" rtl="0" eaLnBrk="0" fontAlgn="base" hangingPunct="0">
              <a:spcBef>
                <a:spcPct val="0"/>
              </a:spcBef>
              <a:spcAft>
                <a:spcPct val="0"/>
              </a:spcAft>
              <a:defRPr lang="en-US" altLang="en-US" sz="1600" b="1">
                <a:solidFill>
                  <a:schemeClr val="tx1"/>
                </a:solidFill>
                <a:latin typeface="Arial" panose="020B0604020202020204" pitchFamily="34" charset="0"/>
                <a:ea typeface="ＭＳ Ｐゴシック" pitchFamily="34" charset="-128"/>
                <a:cs typeface="Arial" panose="020B0604020202020204" pitchFamily="34" charset="0"/>
              </a:defRPr>
            </a:lvl3pPr>
            <a:lvl4pPr algn="l" rtl="0" eaLnBrk="0" fontAlgn="base" hangingPunct="0">
              <a:spcBef>
                <a:spcPct val="0"/>
              </a:spcBef>
              <a:spcAft>
                <a:spcPct val="0"/>
              </a:spcAft>
              <a:defRPr lang="en-US" altLang="en-US" sz="1600" b="1">
                <a:solidFill>
                  <a:schemeClr val="tx1"/>
                </a:solidFill>
                <a:latin typeface="Arial" panose="020B0604020202020204" pitchFamily="34" charset="0"/>
                <a:ea typeface="ＭＳ Ｐゴシック" pitchFamily="34" charset="-128"/>
                <a:cs typeface="Arial" panose="020B0604020202020204" pitchFamily="34" charset="0"/>
              </a:defRPr>
            </a:lvl4pPr>
            <a:lvl5pPr algn="l" rtl="0" eaLnBrk="0" fontAlgn="base" hangingPunct="0">
              <a:spcBef>
                <a:spcPct val="0"/>
              </a:spcBef>
              <a:spcAft>
                <a:spcPct val="0"/>
              </a:spcAft>
              <a:defRPr lang="en-US" altLang="en-US" sz="1600" b="1">
                <a:solidFill>
                  <a:schemeClr val="tx1"/>
                </a:solidFill>
                <a:latin typeface="Arial" panose="020B0604020202020204" pitchFamily="34" charset="0"/>
                <a:ea typeface="ＭＳ Ｐゴシック" pitchFamily="34" charset="-128"/>
                <a:cs typeface="Arial" panose="020B0604020202020204"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pPr lvl="0" algn="ctr"/>
            <a:r>
              <a:rPr lang="en-US" altLang="en-US" sz="3600" dirty="0" err="1" smtClean="0"/>
              <a:t>esATAC</a:t>
            </a:r>
            <a:r>
              <a:rPr lang="en-US" altLang="en-US" sz="3600" dirty="0" smtClean="0"/>
              <a:t> pipeline for ATAC-</a:t>
            </a:r>
            <a:r>
              <a:rPr lang="en-US" altLang="en-US" sz="3600" dirty="0" err="1" smtClean="0"/>
              <a:t>seq</a:t>
            </a:r>
            <a:r>
              <a:rPr lang="en-US" altLang="en-US" sz="3600" dirty="0" smtClean="0"/>
              <a:t> data analysis</a:t>
            </a:r>
            <a:endParaRPr lang="en-US" altLang="en-US" sz="3600" dirty="0"/>
          </a:p>
        </p:txBody>
      </p:sp>
      <p:pic>
        <p:nvPicPr>
          <p:cNvPr id="5124" name="Picture 4"/>
          <p:cNvPicPr>
            <a:picLocks noChangeAspect="1"/>
          </p:cNvPicPr>
          <p:nvPr/>
        </p:nvPicPr>
        <p:blipFill>
          <a:blip r:embed="rId4"/>
          <a:stretch>
            <a:fillRect/>
          </a:stretch>
        </p:blipFill>
        <p:spPr>
          <a:xfrm>
            <a:off x="7904162" y="6267450"/>
            <a:ext cx="1058862" cy="298450"/>
          </a:xfrm>
          <a:prstGeom prst="rect">
            <a:avLst/>
          </a:prstGeom>
          <a:noFill/>
          <a:ln>
            <a:noFill/>
            <a:miter lim="800000"/>
          </a:ln>
        </p:spPr>
      </p:pic>
      <p:pic>
        <p:nvPicPr>
          <p:cNvPr id="5125" name="New picture"/>
          <p:cNvPicPr/>
          <p:nvPr/>
        </p:nvPicPr>
        <p:blipFill>
          <a:blip r:embed="rId5"/>
          <a:stretch>
            <a:fillRect/>
          </a:stretch>
        </p:blipFill>
        <p:spPr>
          <a:xfrm>
            <a:off x="304800" y="1648097"/>
            <a:ext cx="8534400" cy="4114800"/>
          </a:xfrm>
          <a:prstGeom prst="rect">
            <a:avLst/>
          </a:prstGeom>
        </p:spPr>
      </p:pic>
      <p:cxnSp>
        <p:nvCxnSpPr>
          <p:cNvPr id="6" name="Straight Connector 5"/>
          <p:cNvCxnSpPr/>
          <p:nvPr/>
        </p:nvCxnSpPr>
        <p:spPr>
          <a:xfrm>
            <a:off x="152400" y="13716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285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Outline</a:t>
            </a:r>
            <a:endParaRPr lang="en-US" sz="3600" b="1" dirty="0"/>
          </a:p>
        </p:txBody>
      </p:sp>
      <p:cxnSp>
        <p:nvCxnSpPr>
          <p:cNvPr id="5" name="Straight Connector 4"/>
          <p:cNvCxnSpPr/>
          <p:nvPr/>
        </p:nvCxnSpPr>
        <p:spPr>
          <a:xfrm>
            <a:off x="152400" y="11430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Content Placeholder 3"/>
          <p:cNvSpPr>
            <a:spLocks noGrp="1"/>
          </p:cNvSpPr>
          <p:nvPr>
            <p:ph idx="1"/>
          </p:nvPr>
        </p:nvSpPr>
        <p:spPr/>
        <p:txBody>
          <a:bodyPr/>
          <a:lstStyle/>
          <a:p>
            <a:r>
              <a:rPr lang="en-US" dirty="0" smtClean="0">
                <a:solidFill>
                  <a:schemeClr val="bg1">
                    <a:lumMod val="85000"/>
                  </a:schemeClr>
                </a:solidFill>
              </a:rPr>
              <a:t>Introduction to the ATAC-</a:t>
            </a:r>
            <a:r>
              <a:rPr lang="en-US" dirty="0" err="1" smtClean="0">
                <a:solidFill>
                  <a:schemeClr val="bg1">
                    <a:lumMod val="85000"/>
                  </a:schemeClr>
                </a:solidFill>
              </a:rPr>
              <a:t>seq</a:t>
            </a:r>
            <a:r>
              <a:rPr lang="en-US" dirty="0" smtClean="0">
                <a:solidFill>
                  <a:schemeClr val="bg1">
                    <a:lumMod val="85000"/>
                  </a:schemeClr>
                </a:solidFill>
              </a:rPr>
              <a:t> technology</a:t>
            </a:r>
          </a:p>
          <a:p>
            <a:r>
              <a:rPr lang="en-US" dirty="0" smtClean="0"/>
              <a:t>Preprocessing of ATAC-</a:t>
            </a:r>
            <a:r>
              <a:rPr lang="en-US" dirty="0" err="1" smtClean="0"/>
              <a:t>seq</a:t>
            </a:r>
            <a:r>
              <a:rPr lang="en-US" dirty="0" smtClean="0"/>
              <a:t> data</a:t>
            </a:r>
          </a:p>
          <a:p>
            <a:r>
              <a:rPr lang="en-US" dirty="0" err="1" smtClean="0">
                <a:solidFill>
                  <a:schemeClr val="bg1">
                    <a:lumMod val="85000"/>
                  </a:schemeClr>
                </a:solidFill>
              </a:rPr>
              <a:t>ATACseqQC</a:t>
            </a:r>
            <a:r>
              <a:rPr lang="en-US" dirty="0" smtClean="0">
                <a:solidFill>
                  <a:schemeClr val="bg1">
                    <a:lumMod val="85000"/>
                  </a:schemeClr>
                </a:solidFill>
              </a:rPr>
              <a:t> workflow</a:t>
            </a:r>
          </a:p>
          <a:p>
            <a:r>
              <a:rPr lang="en-US" dirty="0" smtClean="0">
                <a:solidFill>
                  <a:schemeClr val="bg1">
                    <a:lumMod val="85000"/>
                  </a:schemeClr>
                </a:solidFill>
              </a:rPr>
              <a:t>Peak calling, filtering, and annotation</a:t>
            </a:r>
          </a:p>
          <a:p>
            <a:r>
              <a:rPr lang="en-US" dirty="0" smtClean="0">
                <a:solidFill>
                  <a:schemeClr val="bg1">
                    <a:lumMod val="85000"/>
                  </a:schemeClr>
                </a:solidFill>
              </a:rPr>
              <a:t>ATAC-</a:t>
            </a:r>
            <a:r>
              <a:rPr lang="en-US" dirty="0" err="1" smtClean="0">
                <a:solidFill>
                  <a:schemeClr val="bg1">
                    <a:lumMod val="85000"/>
                  </a:schemeClr>
                </a:solidFill>
              </a:rPr>
              <a:t>seq</a:t>
            </a:r>
            <a:r>
              <a:rPr lang="en-US" dirty="0" smtClean="0">
                <a:solidFill>
                  <a:schemeClr val="bg1">
                    <a:lumMod val="85000"/>
                  </a:schemeClr>
                </a:solidFill>
              </a:rPr>
              <a:t> data integration with other data</a:t>
            </a:r>
          </a:p>
          <a:p>
            <a:r>
              <a:rPr lang="en-US" dirty="0" smtClean="0">
                <a:solidFill>
                  <a:schemeClr val="bg1">
                    <a:lumMod val="85000"/>
                  </a:schemeClr>
                </a:solidFill>
              </a:rPr>
              <a:t>Best practices of ATAC-</a:t>
            </a:r>
            <a:r>
              <a:rPr lang="en-US" dirty="0" err="1" smtClean="0">
                <a:solidFill>
                  <a:schemeClr val="bg1">
                    <a:lumMod val="85000"/>
                  </a:schemeClr>
                </a:solidFill>
              </a:rPr>
              <a:t>seq</a:t>
            </a:r>
            <a:r>
              <a:rPr lang="en-US" dirty="0" smtClean="0">
                <a:solidFill>
                  <a:schemeClr val="bg1">
                    <a:lumMod val="85000"/>
                  </a:schemeClr>
                </a:solidFill>
              </a:rPr>
              <a:t> assays and ATAC-</a:t>
            </a:r>
            <a:r>
              <a:rPr lang="en-US" dirty="0" err="1" smtClean="0">
                <a:solidFill>
                  <a:schemeClr val="bg1">
                    <a:lumMod val="85000"/>
                  </a:schemeClr>
                </a:solidFill>
              </a:rPr>
              <a:t>seq</a:t>
            </a:r>
            <a:r>
              <a:rPr lang="en-US" dirty="0" smtClean="0">
                <a:solidFill>
                  <a:schemeClr val="bg1">
                    <a:lumMod val="85000"/>
                  </a:schemeClr>
                </a:solidFill>
              </a:rPr>
              <a:t> data analyses</a:t>
            </a:r>
          </a:p>
          <a:p>
            <a:pPr marL="0" indent="0">
              <a:buNone/>
            </a:pPr>
            <a:endParaRPr lang="en-US" dirty="0"/>
          </a:p>
        </p:txBody>
      </p:sp>
    </p:spTree>
    <p:extLst>
      <p:ext uri="{BB962C8B-B14F-4D97-AF65-F5344CB8AC3E}">
        <p14:creationId xmlns:p14="http://schemas.microsoft.com/office/powerpoint/2010/main" val="27618200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b="1" dirty="0" smtClean="0"/>
              <a:t>Preprocessing of ATAC-</a:t>
            </a:r>
            <a:r>
              <a:rPr lang="en-US" sz="3600" b="1" dirty="0" err="1" smtClean="0"/>
              <a:t>seq</a:t>
            </a:r>
            <a:r>
              <a:rPr lang="en-US" sz="3600" b="1" dirty="0" smtClean="0"/>
              <a:t> data</a:t>
            </a:r>
            <a:endParaRPr lang="en-US" sz="3600" b="1" dirty="0"/>
          </a:p>
        </p:txBody>
      </p:sp>
      <p:sp>
        <p:nvSpPr>
          <p:cNvPr id="3" name="Content Placeholder 2"/>
          <p:cNvSpPr>
            <a:spLocks noGrp="1"/>
          </p:cNvSpPr>
          <p:nvPr>
            <p:ph idx="1"/>
          </p:nvPr>
        </p:nvSpPr>
        <p:spPr>
          <a:xfrm>
            <a:off x="139337" y="1295400"/>
            <a:ext cx="8955024" cy="5105400"/>
          </a:xfrm>
        </p:spPr>
        <p:txBody>
          <a:bodyPr>
            <a:noAutofit/>
          </a:bodyPr>
          <a:lstStyle/>
          <a:p>
            <a:r>
              <a:rPr lang="en-US" sz="2000" dirty="0"/>
              <a:t>Check quality of raw reads using </a:t>
            </a:r>
            <a:r>
              <a:rPr lang="en-US" sz="2000" dirty="0" smtClean="0"/>
              <a:t>(FASTQC).</a:t>
            </a:r>
            <a:endParaRPr lang="en-US" sz="2000" dirty="0"/>
          </a:p>
          <a:p>
            <a:r>
              <a:rPr lang="en-US" sz="2000" dirty="0">
                <a:solidFill>
                  <a:srgbClr val="00B0F0"/>
                </a:solidFill>
              </a:rPr>
              <a:t>Generate an interactive summary report </a:t>
            </a:r>
            <a:r>
              <a:rPr lang="en-US" sz="2000" dirty="0" smtClean="0">
                <a:solidFill>
                  <a:srgbClr val="00B0F0"/>
                </a:solidFill>
              </a:rPr>
              <a:t>(</a:t>
            </a:r>
            <a:r>
              <a:rPr lang="en-US" sz="2000" dirty="0" err="1" smtClean="0">
                <a:solidFill>
                  <a:srgbClr val="00B0F0"/>
                </a:solidFill>
              </a:rPr>
              <a:t>MultiQC</a:t>
            </a:r>
            <a:r>
              <a:rPr lang="en-US" sz="2000" dirty="0">
                <a:solidFill>
                  <a:srgbClr val="00B0F0"/>
                </a:solidFill>
              </a:rPr>
              <a:t>)</a:t>
            </a:r>
          </a:p>
          <a:p>
            <a:r>
              <a:rPr lang="en-US" sz="2000" dirty="0" smtClean="0"/>
              <a:t>Optionally, trim </a:t>
            </a:r>
            <a:r>
              <a:rPr lang="en-US" sz="2000" dirty="0"/>
              <a:t>sequencing adapters </a:t>
            </a:r>
            <a:r>
              <a:rPr lang="en-US" sz="2000" dirty="0" smtClean="0"/>
              <a:t>and low quality bases using (</a:t>
            </a:r>
            <a:r>
              <a:rPr lang="en-US" sz="2000" dirty="0" err="1" smtClean="0"/>
              <a:t>Trimmomatic</a:t>
            </a:r>
            <a:r>
              <a:rPr lang="en-US" sz="2000" dirty="0"/>
              <a:t> or Trim </a:t>
            </a:r>
            <a:r>
              <a:rPr lang="en-US" sz="2000" dirty="0" smtClean="0"/>
              <a:t>Galore!)</a:t>
            </a:r>
            <a:endParaRPr lang="en-US" sz="2000" dirty="0"/>
          </a:p>
          <a:p>
            <a:r>
              <a:rPr lang="en-US" sz="2000" dirty="0">
                <a:solidFill>
                  <a:srgbClr val="00B0F0"/>
                </a:solidFill>
              </a:rPr>
              <a:t>Map the reads to the reference genome of choice </a:t>
            </a:r>
            <a:r>
              <a:rPr lang="en-US" sz="2000" dirty="0" smtClean="0">
                <a:solidFill>
                  <a:srgbClr val="00B0F0"/>
                </a:solidFill>
              </a:rPr>
              <a:t>(Bowtie/Bowtie2 or BWA-</a:t>
            </a:r>
            <a:r>
              <a:rPr lang="en-US" sz="2000" dirty="0" err="1" smtClean="0">
                <a:solidFill>
                  <a:srgbClr val="00B0F0"/>
                </a:solidFill>
              </a:rPr>
              <a:t>mem</a:t>
            </a:r>
            <a:r>
              <a:rPr lang="en-US" sz="2000" dirty="0">
                <a:solidFill>
                  <a:srgbClr val="00B0F0"/>
                </a:solidFill>
              </a:rPr>
              <a:t>)</a:t>
            </a:r>
          </a:p>
          <a:p>
            <a:r>
              <a:rPr lang="en-US" sz="2000" dirty="0"/>
              <a:t>Convert and sort alignment </a:t>
            </a:r>
            <a:r>
              <a:rPr lang="en-US" sz="2000" dirty="0" smtClean="0"/>
              <a:t>files (</a:t>
            </a:r>
            <a:r>
              <a:rPr lang="en-US" sz="2000" dirty="0" err="1" smtClean="0"/>
              <a:t>SAMtools</a:t>
            </a:r>
            <a:r>
              <a:rPr lang="en-US" sz="2000" dirty="0"/>
              <a:t>,</a:t>
            </a:r>
            <a:r>
              <a:rPr lang="en-US" sz="2000" dirty="0" smtClean="0"/>
              <a:t> </a:t>
            </a:r>
            <a:r>
              <a:rPr lang="en-US" sz="2000" dirty="0" err="1" smtClean="0"/>
              <a:t>sambamba</a:t>
            </a:r>
            <a:r>
              <a:rPr lang="en-US" sz="2000" dirty="0" smtClean="0"/>
              <a:t>, Picard tools)</a:t>
            </a:r>
            <a:endParaRPr lang="en-US" sz="2000" dirty="0"/>
          </a:p>
          <a:p>
            <a:r>
              <a:rPr lang="en-US" sz="2000" dirty="0">
                <a:solidFill>
                  <a:srgbClr val="00B0F0"/>
                </a:solidFill>
              </a:rPr>
              <a:t>Filter aligned reads</a:t>
            </a:r>
          </a:p>
          <a:p>
            <a:pPr lvl="1"/>
            <a:r>
              <a:rPr lang="en-US" sz="2000" dirty="0"/>
              <a:t>Remove reads derived from organelles using </a:t>
            </a:r>
            <a:r>
              <a:rPr lang="en-US" sz="2000" dirty="0" err="1" smtClean="0"/>
              <a:t>SAMtools</a:t>
            </a:r>
            <a:endParaRPr lang="en-US" sz="2000" dirty="0"/>
          </a:p>
          <a:p>
            <a:pPr lvl="1"/>
            <a:r>
              <a:rPr lang="en-US" sz="2000" dirty="0" smtClean="0">
                <a:solidFill>
                  <a:srgbClr val="00B0F0"/>
                </a:solidFill>
              </a:rPr>
              <a:t>Mark/remove duplicates (Picard tools)</a:t>
            </a:r>
          </a:p>
          <a:p>
            <a:pPr lvl="1"/>
            <a:r>
              <a:rPr lang="en-US" sz="2000" b="1" dirty="0" smtClean="0"/>
              <a:t>Remove multi-mapping, and non-mapping reads </a:t>
            </a:r>
          </a:p>
          <a:p>
            <a:pPr lvl="1"/>
            <a:r>
              <a:rPr lang="en-US" sz="2000" dirty="0" smtClean="0">
                <a:solidFill>
                  <a:srgbClr val="00B0F0"/>
                </a:solidFill>
              </a:rPr>
              <a:t>Remove </a:t>
            </a:r>
            <a:r>
              <a:rPr lang="en-US" sz="2000" dirty="0">
                <a:solidFill>
                  <a:srgbClr val="00B0F0"/>
                </a:solidFill>
              </a:rPr>
              <a:t>mapping artifacts </a:t>
            </a:r>
            <a:r>
              <a:rPr lang="en-US" sz="2000" dirty="0" smtClean="0">
                <a:solidFill>
                  <a:srgbClr val="00B0F0"/>
                </a:solidFill>
              </a:rPr>
              <a:t>(insert size </a:t>
            </a:r>
            <a:r>
              <a:rPr lang="en-US" sz="2000" dirty="0">
                <a:solidFill>
                  <a:srgbClr val="00B0F0"/>
                </a:solidFill>
              </a:rPr>
              <a:t>&lt; 38 </a:t>
            </a:r>
            <a:r>
              <a:rPr lang="en-US" sz="2000" dirty="0" err="1" smtClean="0">
                <a:solidFill>
                  <a:srgbClr val="00B0F0"/>
                </a:solidFill>
              </a:rPr>
              <a:t>bp</a:t>
            </a:r>
            <a:r>
              <a:rPr lang="en-US" sz="2000" dirty="0">
                <a:solidFill>
                  <a:srgbClr val="00B0F0"/>
                </a:solidFill>
              </a:rPr>
              <a:t> </a:t>
            </a:r>
            <a:r>
              <a:rPr lang="en-US" sz="2000" dirty="0" smtClean="0">
                <a:solidFill>
                  <a:srgbClr val="00B0F0"/>
                </a:solidFill>
              </a:rPr>
              <a:t> </a:t>
            </a:r>
            <a:r>
              <a:rPr lang="en-US" sz="2000" dirty="0">
                <a:solidFill>
                  <a:srgbClr val="00B0F0"/>
                </a:solidFill>
              </a:rPr>
              <a:t>or insert size </a:t>
            </a:r>
            <a:r>
              <a:rPr lang="en-US" sz="2000" dirty="0" smtClean="0">
                <a:solidFill>
                  <a:srgbClr val="00B0F0"/>
                </a:solidFill>
              </a:rPr>
              <a:t> &gt; </a:t>
            </a:r>
            <a:r>
              <a:rPr lang="en-US" sz="2000" dirty="0">
                <a:solidFill>
                  <a:srgbClr val="00B0F0"/>
                </a:solidFill>
              </a:rPr>
              <a:t>2 kb, reads with un-coordinated mapping) (</a:t>
            </a:r>
            <a:r>
              <a:rPr lang="en-US" sz="2000" dirty="0" smtClean="0">
                <a:solidFill>
                  <a:srgbClr val="00B0F0"/>
                </a:solidFill>
              </a:rPr>
              <a:t>custom scripts or </a:t>
            </a:r>
            <a:r>
              <a:rPr lang="en-US" sz="2000" dirty="0" err="1" smtClean="0">
                <a:solidFill>
                  <a:srgbClr val="00B0F0"/>
                </a:solidFill>
              </a:rPr>
              <a:t>deeptools</a:t>
            </a:r>
            <a:r>
              <a:rPr lang="en-US" sz="2000" dirty="0" smtClean="0">
                <a:solidFill>
                  <a:srgbClr val="00B0F0"/>
                </a:solidFill>
              </a:rPr>
              <a:t> </a:t>
            </a:r>
            <a:r>
              <a:rPr lang="en-US" sz="2000" dirty="0" err="1" smtClean="0">
                <a:solidFill>
                  <a:srgbClr val="00B0F0"/>
                </a:solidFill>
              </a:rPr>
              <a:t>alignmentSieve</a:t>
            </a:r>
            <a:r>
              <a:rPr lang="en-US" sz="2000" dirty="0" smtClean="0">
                <a:solidFill>
                  <a:srgbClr val="00B0F0"/>
                </a:solidFill>
              </a:rPr>
              <a:t> [</a:t>
            </a:r>
            <a:r>
              <a:rPr lang="en-US" sz="1400" dirty="0">
                <a:hlinkClick r:id="rId2"/>
              </a:rPr>
              <a:t>https://</a:t>
            </a:r>
            <a:r>
              <a:rPr lang="en-US" sz="1400" dirty="0" smtClean="0">
                <a:hlinkClick r:id="rId2"/>
              </a:rPr>
              <a:t>deeptools.readthedocs.io/en/develop/content/tools/alignmentSieve.html</a:t>
            </a:r>
            <a:r>
              <a:rPr lang="en-US" sz="1400" dirty="0" smtClean="0"/>
              <a:t>]</a:t>
            </a:r>
            <a:r>
              <a:rPr lang="en-US" sz="1400" dirty="0" smtClean="0">
                <a:solidFill>
                  <a:srgbClr val="00B0F0"/>
                </a:solidFill>
              </a:rPr>
              <a:t>)</a:t>
            </a:r>
            <a:endParaRPr lang="en-US" sz="1400" dirty="0">
              <a:solidFill>
                <a:srgbClr val="00B0F0"/>
              </a:solidFill>
            </a:endParaRPr>
          </a:p>
        </p:txBody>
      </p:sp>
      <p:cxnSp>
        <p:nvCxnSpPr>
          <p:cNvPr id="4" name="Straight Connector 3"/>
          <p:cNvCxnSpPr/>
          <p:nvPr/>
        </p:nvCxnSpPr>
        <p:spPr>
          <a:xfrm>
            <a:off x="152400" y="11430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31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1000"/>
                                        <p:tgtEl>
                                          <p:spTgt spid="3">
                                            <p:txEl>
                                              <p:pRg st="6" end="6"/>
                                            </p:txEl>
                                          </p:spTgt>
                                        </p:tgtEl>
                                      </p:cBhvr>
                                    </p:animEffect>
                                    <p:anim calcmode="lin" valueType="num">
                                      <p:cBhvr>
                                        <p:cTn id="4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1000"/>
                                        <p:tgtEl>
                                          <p:spTgt spid="3">
                                            <p:txEl>
                                              <p:pRg st="7" end="7"/>
                                            </p:txEl>
                                          </p:spTgt>
                                        </p:tgtEl>
                                      </p:cBhvr>
                                    </p:animEffect>
                                    <p:anim calcmode="lin" valueType="num">
                                      <p:cBhvr>
                                        <p:cTn id="4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fade">
                                      <p:cBhvr>
                                        <p:cTn id="50" dur="1000"/>
                                        <p:tgtEl>
                                          <p:spTgt spid="3">
                                            <p:txEl>
                                              <p:pRg st="8" end="8"/>
                                            </p:txEl>
                                          </p:spTgt>
                                        </p:tgtEl>
                                      </p:cBhvr>
                                    </p:animEffect>
                                    <p:anim calcmode="lin" valueType="num">
                                      <p:cBhvr>
                                        <p:cTn id="5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1000"/>
                                        <p:tgtEl>
                                          <p:spTgt spid="3">
                                            <p:txEl>
                                              <p:pRg st="9" end="9"/>
                                            </p:txEl>
                                          </p:spTgt>
                                        </p:tgtEl>
                                      </p:cBhvr>
                                    </p:animEffect>
                                    <p:anim calcmode="lin" valueType="num">
                                      <p:cBhvr>
                                        <p:cTn id="56"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Outline</a:t>
            </a:r>
            <a:endParaRPr lang="en-US" sz="3600" b="1" dirty="0"/>
          </a:p>
        </p:txBody>
      </p:sp>
      <p:cxnSp>
        <p:nvCxnSpPr>
          <p:cNvPr id="5" name="Straight Connector 4"/>
          <p:cNvCxnSpPr/>
          <p:nvPr/>
        </p:nvCxnSpPr>
        <p:spPr>
          <a:xfrm>
            <a:off x="152400" y="11430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Content Placeholder 3"/>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lumMod val="85000"/>
                  </a:schemeClr>
                </a:solidFill>
              </a:rPr>
              <a:t>Introduction to the ATAC-</a:t>
            </a:r>
            <a:r>
              <a:rPr lang="en-US" dirty="0" err="1" smtClean="0">
                <a:solidFill>
                  <a:schemeClr val="bg1">
                    <a:lumMod val="85000"/>
                  </a:schemeClr>
                </a:solidFill>
              </a:rPr>
              <a:t>seq</a:t>
            </a:r>
            <a:r>
              <a:rPr lang="en-US" dirty="0" smtClean="0">
                <a:solidFill>
                  <a:schemeClr val="bg1">
                    <a:lumMod val="85000"/>
                  </a:schemeClr>
                </a:solidFill>
              </a:rPr>
              <a:t> technology</a:t>
            </a:r>
          </a:p>
          <a:p>
            <a:r>
              <a:rPr lang="en-US" dirty="0" smtClean="0">
                <a:solidFill>
                  <a:schemeClr val="bg1">
                    <a:lumMod val="85000"/>
                  </a:schemeClr>
                </a:solidFill>
              </a:rPr>
              <a:t>Preprocessing of ATAC-</a:t>
            </a:r>
            <a:r>
              <a:rPr lang="en-US" dirty="0" err="1" smtClean="0">
                <a:solidFill>
                  <a:schemeClr val="bg1">
                    <a:lumMod val="85000"/>
                  </a:schemeClr>
                </a:solidFill>
              </a:rPr>
              <a:t>seq</a:t>
            </a:r>
            <a:r>
              <a:rPr lang="en-US" dirty="0" smtClean="0">
                <a:solidFill>
                  <a:schemeClr val="bg1">
                    <a:lumMod val="85000"/>
                  </a:schemeClr>
                </a:solidFill>
              </a:rPr>
              <a:t> data</a:t>
            </a:r>
          </a:p>
          <a:p>
            <a:r>
              <a:rPr lang="en-US" dirty="0" err="1" smtClean="0"/>
              <a:t>ATACseqQC</a:t>
            </a:r>
            <a:r>
              <a:rPr lang="en-US" dirty="0" smtClean="0"/>
              <a:t> workflow</a:t>
            </a:r>
          </a:p>
          <a:p>
            <a:r>
              <a:rPr lang="en-US" dirty="0" smtClean="0">
                <a:solidFill>
                  <a:schemeClr val="bg1">
                    <a:lumMod val="85000"/>
                  </a:schemeClr>
                </a:solidFill>
              </a:rPr>
              <a:t>Peak calling, filtering, and annotation</a:t>
            </a:r>
          </a:p>
          <a:p>
            <a:r>
              <a:rPr lang="en-US" dirty="0" smtClean="0">
                <a:solidFill>
                  <a:schemeClr val="bg1">
                    <a:lumMod val="85000"/>
                  </a:schemeClr>
                </a:solidFill>
              </a:rPr>
              <a:t>ATAC-</a:t>
            </a:r>
            <a:r>
              <a:rPr lang="en-US" dirty="0" err="1" smtClean="0">
                <a:solidFill>
                  <a:schemeClr val="bg1">
                    <a:lumMod val="85000"/>
                  </a:schemeClr>
                </a:solidFill>
              </a:rPr>
              <a:t>seq</a:t>
            </a:r>
            <a:r>
              <a:rPr lang="en-US" dirty="0" smtClean="0">
                <a:solidFill>
                  <a:schemeClr val="bg1">
                    <a:lumMod val="85000"/>
                  </a:schemeClr>
                </a:solidFill>
              </a:rPr>
              <a:t> data integration with other data</a:t>
            </a:r>
          </a:p>
          <a:p>
            <a:r>
              <a:rPr lang="en-US" dirty="0" smtClean="0">
                <a:solidFill>
                  <a:schemeClr val="bg1">
                    <a:lumMod val="85000"/>
                  </a:schemeClr>
                </a:solidFill>
              </a:rPr>
              <a:t>Best practices in ATAC-</a:t>
            </a:r>
            <a:r>
              <a:rPr lang="en-US" dirty="0" err="1" smtClean="0">
                <a:solidFill>
                  <a:schemeClr val="bg1">
                    <a:lumMod val="85000"/>
                  </a:schemeClr>
                </a:solidFill>
              </a:rPr>
              <a:t>seq</a:t>
            </a:r>
            <a:r>
              <a:rPr lang="en-US" dirty="0" smtClean="0">
                <a:solidFill>
                  <a:schemeClr val="bg1">
                    <a:lumMod val="85000"/>
                  </a:schemeClr>
                </a:solidFill>
              </a:rPr>
              <a:t> assays and ATAC-</a:t>
            </a:r>
            <a:r>
              <a:rPr lang="en-US" dirty="0" err="1" smtClean="0">
                <a:solidFill>
                  <a:schemeClr val="bg1">
                    <a:lumMod val="85000"/>
                  </a:schemeClr>
                </a:solidFill>
              </a:rPr>
              <a:t>seq</a:t>
            </a:r>
            <a:r>
              <a:rPr lang="en-US" dirty="0" smtClean="0">
                <a:solidFill>
                  <a:schemeClr val="bg1">
                    <a:lumMod val="85000"/>
                  </a:schemeClr>
                </a:solidFill>
              </a:rPr>
              <a:t> data analyses</a:t>
            </a:r>
          </a:p>
          <a:p>
            <a:pPr marL="0" indent="0">
              <a:buFont typeface="Arial" pitchFamily="34" charset="0"/>
              <a:buNone/>
            </a:pPr>
            <a:endParaRPr lang="en-US" dirty="0"/>
          </a:p>
        </p:txBody>
      </p:sp>
    </p:spTree>
    <p:extLst>
      <p:ext uri="{BB962C8B-B14F-4D97-AF65-F5344CB8AC3E}">
        <p14:creationId xmlns:p14="http://schemas.microsoft.com/office/powerpoint/2010/main" val="27618200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1143000"/>
          </a:xfrm>
        </p:spPr>
        <p:txBody>
          <a:bodyPr>
            <a:noAutofit/>
          </a:bodyPr>
          <a:lstStyle/>
          <a:p>
            <a:r>
              <a:rPr lang="en-US" sz="3600" b="1" dirty="0" smtClean="0"/>
              <a:t>(1) Assessing mapping status of reads from ATAC-</a:t>
            </a:r>
            <a:r>
              <a:rPr lang="en-US" sz="3600" b="1" dirty="0" err="1" smtClean="0"/>
              <a:t>seq</a:t>
            </a:r>
            <a:endParaRPr lang="en-US" sz="3600" b="1" dirty="0"/>
          </a:p>
        </p:txBody>
      </p:sp>
      <p:sp>
        <p:nvSpPr>
          <p:cNvPr id="3" name="Content Placeholder 2"/>
          <p:cNvSpPr>
            <a:spLocks noGrp="1"/>
          </p:cNvSpPr>
          <p:nvPr>
            <p:ph idx="1"/>
          </p:nvPr>
        </p:nvSpPr>
        <p:spPr>
          <a:xfrm>
            <a:off x="152400" y="1371600"/>
            <a:ext cx="8229600" cy="3112481"/>
          </a:xfrm>
        </p:spPr>
        <p:txBody>
          <a:bodyPr/>
          <a:lstStyle/>
          <a:p>
            <a:r>
              <a:rPr lang="en-US" dirty="0" smtClean="0"/>
              <a:t>BAM QC: </a:t>
            </a:r>
            <a:r>
              <a:rPr lang="en-US" dirty="0" err="1" smtClean="0"/>
              <a:t>bamQC</a:t>
            </a:r>
            <a:r>
              <a:rPr lang="en-US" dirty="0" smtClean="0"/>
              <a:t>()</a:t>
            </a:r>
          </a:p>
          <a:p>
            <a:pPr lvl="1"/>
            <a:r>
              <a:rPr lang="en-US" dirty="0" smtClean="0"/>
              <a:t>mapping </a:t>
            </a:r>
            <a:r>
              <a:rPr lang="en-US" dirty="0"/>
              <a:t>status, such as mapping rate, duplicate rate, genome-wide distribution, mapping quality, and contamination</a:t>
            </a:r>
            <a:r>
              <a:rPr lang="en-US" dirty="0" smtClean="0"/>
              <a:t>.</a:t>
            </a:r>
            <a:endParaRPr lang="en-US" dirty="0"/>
          </a:p>
          <a:p>
            <a:pPr lvl="1"/>
            <a:r>
              <a:rPr lang="en-US" dirty="0"/>
              <a:t>requires sorted BAM files with duplicate reads marked as input</a:t>
            </a:r>
            <a:r>
              <a:rPr lang="en-US" dirty="0" smtClean="0"/>
              <a:t>.</a:t>
            </a:r>
          </a:p>
        </p:txBody>
      </p:sp>
      <p:cxnSp>
        <p:nvCxnSpPr>
          <p:cNvPr id="5" name="Straight Connector 4"/>
          <p:cNvCxnSpPr/>
          <p:nvPr/>
        </p:nvCxnSpPr>
        <p:spPr>
          <a:xfrm>
            <a:off x="152400" y="12954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17097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9800"/>
            <a:ext cx="9144000" cy="3568719"/>
          </a:xfrm>
          <a:prstGeom prst="rect">
            <a:avLst/>
          </a:prstGeom>
        </p:spPr>
      </p:pic>
      <p:sp>
        <p:nvSpPr>
          <p:cNvPr id="5" name="Rectangle 4"/>
          <p:cNvSpPr/>
          <p:nvPr/>
        </p:nvSpPr>
        <p:spPr>
          <a:xfrm>
            <a:off x="76200" y="304800"/>
            <a:ext cx="8906942" cy="1200329"/>
          </a:xfrm>
          <a:prstGeom prst="rect">
            <a:avLst/>
          </a:prstGeom>
        </p:spPr>
        <p:txBody>
          <a:bodyPr wrap="square">
            <a:spAutoFit/>
          </a:bodyPr>
          <a:lstStyle/>
          <a:p>
            <a:pPr algn="ctr"/>
            <a:r>
              <a:rPr lang="en-US" sz="3600" b="1" dirty="0" smtClean="0"/>
              <a:t>Characteristic DNA fragments generated in ATAC-</a:t>
            </a:r>
            <a:r>
              <a:rPr lang="en-US" sz="3600" b="1" dirty="0" err="1" smtClean="0"/>
              <a:t>seq</a:t>
            </a:r>
            <a:r>
              <a:rPr lang="en-US" sz="3600" b="1" dirty="0" smtClean="0"/>
              <a:t> assays</a:t>
            </a:r>
            <a:endParaRPr lang="en-US" sz="3600" b="1" dirty="0"/>
          </a:p>
        </p:txBody>
      </p:sp>
      <p:sp>
        <p:nvSpPr>
          <p:cNvPr id="2" name="TextBox 1"/>
          <p:cNvSpPr txBox="1"/>
          <p:nvPr/>
        </p:nvSpPr>
        <p:spPr>
          <a:xfrm>
            <a:off x="7391400" y="6114440"/>
            <a:ext cx="1515543" cy="369332"/>
          </a:xfrm>
          <a:prstGeom prst="rect">
            <a:avLst/>
          </a:prstGeom>
          <a:noFill/>
        </p:spPr>
        <p:txBody>
          <a:bodyPr wrap="none" rtlCol="0">
            <a:spAutoFit/>
          </a:bodyPr>
          <a:lstStyle/>
          <a:p>
            <a:r>
              <a:rPr lang="en-US" dirty="0" smtClean="0"/>
              <a:t>(Li et al. 2019)</a:t>
            </a:r>
            <a:endParaRPr lang="en-US" dirty="0"/>
          </a:p>
        </p:txBody>
      </p:sp>
      <p:cxnSp>
        <p:nvCxnSpPr>
          <p:cNvPr id="6" name="Straight Connector 5"/>
          <p:cNvCxnSpPr/>
          <p:nvPr/>
        </p:nvCxnSpPr>
        <p:spPr>
          <a:xfrm>
            <a:off x="152400" y="15240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7740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t>Typical size distribution of ATAC-</a:t>
            </a:r>
            <a:r>
              <a:rPr lang="en-US" sz="3600" b="1" dirty="0" err="1" smtClean="0"/>
              <a:t>seq</a:t>
            </a:r>
            <a:r>
              <a:rPr lang="en-US" sz="3600" b="1" dirty="0" smtClean="0"/>
              <a:t> library fragments/inserts</a:t>
            </a:r>
            <a:endParaRPr lang="en-US" sz="3600" b="1" dirty="0"/>
          </a:p>
        </p:txBody>
      </p:sp>
      <p:sp>
        <p:nvSpPr>
          <p:cNvPr id="3" name="Rectangle 2"/>
          <p:cNvSpPr/>
          <p:nvPr/>
        </p:nvSpPr>
        <p:spPr>
          <a:xfrm>
            <a:off x="5562600" y="6432332"/>
            <a:ext cx="3337773" cy="369332"/>
          </a:xfrm>
          <a:prstGeom prst="rect">
            <a:avLst/>
          </a:prstGeom>
        </p:spPr>
        <p:txBody>
          <a:bodyPr wrap="none">
            <a:spAutoFit/>
          </a:bodyPr>
          <a:lstStyle/>
          <a:p>
            <a:r>
              <a:rPr lang="en-US" dirty="0" smtClean="0"/>
              <a:t>(</a:t>
            </a:r>
            <a:r>
              <a:rPr lang="en-US" dirty="0" err="1" smtClean="0"/>
              <a:t>Buenrostro</a:t>
            </a:r>
            <a:r>
              <a:rPr lang="en-US" dirty="0" smtClean="0"/>
              <a:t> et al. 2013 and 2015)</a:t>
            </a:r>
            <a:endParaRPr lang="en-US" dirty="0"/>
          </a:p>
        </p:txBody>
      </p:sp>
      <p:sp>
        <p:nvSpPr>
          <p:cNvPr id="22" name="TextBox 21"/>
          <p:cNvSpPr txBox="1"/>
          <p:nvPr/>
        </p:nvSpPr>
        <p:spPr>
          <a:xfrm>
            <a:off x="457200" y="1916668"/>
            <a:ext cx="2590800" cy="369332"/>
          </a:xfrm>
          <a:prstGeom prst="rect">
            <a:avLst/>
          </a:prstGeom>
          <a:noFill/>
        </p:spPr>
        <p:txBody>
          <a:bodyPr wrap="square" rtlCol="0">
            <a:spAutoFit/>
          </a:bodyPr>
          <a:lstStyle/>
          <a:p>
            <a:r>
              <a:rPr lang="en-US" b="1" dirty="0" smtClean="0"/>
              <a:t>Library fragment size</a:t>
            </a:r>
            <a:endParaRPr lang="en-US" b="1" dirty="0"/>
          </a:p>
        </p:txBody>
      </p:sp>
      <p:sp>
        <p:nvSpPr>
          <p:cNvPr id="23" name="TextBox 22"/>
          <p:cNvSpPr txBox="1"/>
          <p:nvPr/>
        </p:nvSpPr>
        <p:spPr>
          <a:xfrm>
            <a:off x="5091017" y="1828800"/>
            <a:ext cx="2590800" cy="369332"/>
          </a:xfrm>
          <a:prstGeom prst="rect">
            <a:avLst/>
          </a:prstGeom>
          <a:noFill/>
        </p:spPr>
        <p:txBody>
          <a:bodyPr wrap="square" rtlCol="0">
            <a:spAutoFit/>
          </a:bodyPr>
          <a:lstStyle/>
          <a:p>
            <a:r>
              <a:rPr lang="en-US" b="1" dirty="0" smtClean="0"/>
              <a:t>Library insert size</a:t>
            </a:r>
            <a:endParaRPr lang="en-US" b="1" dirty="0"/>
          </a:p>
        </p:txBody>
      </p:sp>
      <p:cxnSp>
        <p:nvCxnSpPr>
          <p:cNvPr id="28" name="Straight Connector 27"/>
          <p:cNvCxnSpPr/>
          <p:nvPr/>
        </p:nvCxnSpPr>
        <p:spPr>
          <a:xfrm>
            <a:off x="152400" y="14478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9832" y="2362200"/>
            <a:ext cx="3266768" cy="44196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9353" y="2362200"/>
            <a:ext cx="5246047" cy="238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568" y="2667000"/>
            <a:ext cx="2438400" cy="4105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2" name="Straight Connector 31"/>
          <p:cNvCxnSpPr/>
          <p:nvPr/>
        </p:nvCxnSpPr>
        <p:spPr>
          <a:xfrm>
            <a:off x="467032" y="4989576"/>
            <a:ext cx="294968"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57200" y="4343400"/>
            <a:ext cx="29496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6200" y="4804910"/>
            <a:ext cx="1143000" cy="369332"/>
          </a:xfrm>
          <a:prstGeom prst="rect">
            <a:avLst/>
          </a:prstGeom>
          <a:noFill/>
        </p:spPr>
        <p:txBody>
          <a:bodyPr wrap="square" rtlCol="0">
            <a:spAutoFit/>
          </a:bodyPr>
          <a:lstStyle/>
          <a:p>
            <a:r>
              <a:rPr lang="en-US" dirty="0" smtClean="0"/>
              <a:t>200</a:t>
            </a:r>
            <a:endParaRPr lang="en-US" dirty="0"/>
          </a:p>
        </p:txBody>
      </p:sp>
      <p:sp>
        <p:nvSpPr>
          <p:cNvPr id="35" name="TextBox 34"/>
          <p:cNvSpPr txBox="1"/>
          <p:nvPr/>
        </p:nvSpPr>
        <p:spPr>
          <a:xfrm>
            <a:off x="-76200" y="4191000"/>
            <a:ext cx="1143000" cy="369332"/>
          </a:xfrm>
          <a:prstGeom prst="rect">
            <a:avLst/>
          </a:prstGeom>
          <a:noFill/>
        </p:spPr>
        <p:txBody>
          <a:bodyPr wrap="square" rtlCol="0">
            <a:spAutoFit/>
          </a:bodyPr>
          <a:lstStyle/>
          <a:p>
            <a:r>
              <a:rPr lang="en-US" dirty="0"/>
              <a:t>4</a:t>
            </a:r>
            <a:r>
              <a:rPr lang="en-US" dirty="0" smtClean="0"/>
              <a:t>00</a:t>
            </a:r>
            <a:endParaRPr lang="en-US" dirty="0"/>
          </a:p>
        </p:txBody>
      </p:sp>
      <p:sp>
        <p:nvSpPr>
          <p:cNvPr id="36" name="TextBox 35"/>
          <p:cNvSpPr txBox="1"/>
          <p:nvPr/>
        </p:nvSpPr>
        <p:spPr>
          <a:xfrm>
            <a:off x="9832" y="2819400"/>
            <a:ext cx="599768" cy="381000"/>
          </a:xfrm>
          <a:prstGeom prst="rect">
            <a:avLst/>
          </a:prstGeom>
          <a:noFill/>
        </p:spPr>
        <p:txBody>
          <a:bodyPr wrap="square" rtlCol="0">
            <a:spAutoFit/>
          </a:bodyPr>
          <a:lstStyle/>
          <a:p>
            <a:r>
              <a:rPr lang="en-US" dirty="0" err="1" smtClean="0"/>
              <a:t>bp</a:t>
            </a:r>
            <a:endParaRPr lang="en-US" dirty="0"/>
          </a:p>
        </p:txBody>
      </p:sp>
      <p:sp>
        <p:nvSpPr>
          <p:cNvPr id="37" name="TextBox 36"/>
          <p:cNvSpPr txBox="1"/>
          <p:nvPr/>
        </p:nvSpPr>
        <p:spPr>
          <a:xfrm>
            <a:off x="462116" y="2435320"/>
            <a:ext cx="1519084" cy="369332"/>
          </a:xfrm>
          <a:prstGeom prst="rect">
            <a:avLst/>
          </a:prstGeom>
          <a:noFill/>
        </p:spPr>
        <p:txBody>
          <a:bodyPr wrap="square" rtlCol="0">
            <a:spAutoFit/>
          </a:bodyPr>
          <a:lstStyle/>
          <a:p>
            <a:r>
              <a:rPr lang="en-US" dirty="0" err="1" smtClean="0"/>
              <a:t>Agarose</a:t>
            </a:r>
            <a:r>
              <a:rPr lang="en-US" dirty="0" smtClean="0"/>
              <a:t> Gel</a:t>
            </a:r>
            <a:endParaRPr lang="en-US" dirty="0"/>
          </a:p>
        </p:txBody>
      </p:sp>
      <p:sp>
        <p:nvSpPr>
          <p:cNvPr id="38" name="TextBox 37"/>
          <p:cNvSpPr txBox="1"/>
          <p:nvPr/>
        </p:nvSpPr>
        <p:spPr>
          <a:xfrm>
            <a:off x="1981200" y="2403054"/>
            <a:ext cx="1519084" cy="369332"/>
          </a:xfrm>
          <a:prstGeom prst="rect">
            <a:avLst/>
          </a:prstGeom>
          <a:noFill/>
        </p:spPr>
        <p:txBody>
          <a:bodyPr wrap="square" rtlCol="0">
            <a:spAutoFit/>
          </a:bodyPr>
          <a:lstStyle/>
          <a:p>
            <a:r>
              <a:rPr lang="en-US" dirty="0" err="1"/>
              <a:t>B</a:t>
            </a:r>
            <a:r>
              <a:rPr lang="en-US" dirty="0" err="1" smtClean="0"/>
              <a:t>ioanalyzer</a:t>
            </a:r>
            <a:endParaRPr lang="en-US" dirty="0"/>
          </a:p>
        </p:txBody>
      </p:sp>
      <p:sp>
        <p:nvSpPr>
          <p:cNvPr id="5" name="Rectangle 1"/>
          <p:cNvSpPr>
            <a:spLocks noChangeArrowheads="1"/>
          </p:cNvSpPr>
          <p:nvPr/>
        </p:nvSpPr>
        <p:spPr bwMode="auto">
          <a:xfrm>
            <a:off x="3847010" y="5371943"/>
            <a:ext cx="52969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err="1" smtClean="0">
                <a:ln>
                  <a:noFill/>
                </a:ln>
                <a:solidFill>
                  <a:srgbClr val="000000"/>
                </a:solidFill>
                <a:effectLst/>
                <a:latin typeface="+mj-lt"/>
                <a:cs typeface="Arial" pitchFamily="34" charset="0"/>
              </a:rPr>
              <a:t>fragSizeDist</a:t>
            </a:r>
            <a:r>
              <a:rPr kumimoji="0" lang="en-US" sz="2400" b="0" i="0" u="none" strike="noStrike" cap="none" normalizeH="0" baseline="0" dirty="0" smtClean="0">
                <a:ln>
                  <a:noFill/>
                </a:ln>
                <a:solidFill>
                  <a:srgbClr val="000000"/>
                </a:solidFill>
                <a:effectLst/>
                <a:latin typeface="+mj-lt"/>
                <a:cs typeface="Arial" pitchFamily="34" charset="0"/>
              </a:rPr>
              <a:t>(</a:t>
            </a:r>
            <a:r>
              <a:rPr kumimoji="0" lang="en-US" sz="2400" b="0" i="0" u="none" strike="noStrike" cap="none" normalizeH="0" baseline="0" dirty="0" err="1" smtClean="0">
                <a:ln>
                  <a:noFill/>
                </a:ln>
                <a:solidFill>
                  <a:srgbClr val="000000"/>
                </a:solidFill>
                <a:effectLst/>
                <a:latin typeface="+mj-lt"/>
                <a:cs typeface="Arial" pitchFamily="34" charset="0"/>
              </a:rPr>
              <a:t>bamfile</a:t>
            </a:r>
            <a:r>
              <a:rPr kumimoji="0" lang="en-US" sz="2400" b="0" i="0" u="none" strike="noStrike" cap="none" normalizeH="0" baseline="0" dirty="0" smtClean="0">
                <a:ln>
                  <a:noFill/>
                </a:ln>
                <a:solidFill>
                  <a:srgbClr val="000000"/>
                </a:solidFill>
                <a:effectLst/>
                <a:latin typeface="+mj-lt"/>
                <a:cs typeface="Arial" pitchFamily="34" charset="0"/>
              </a:rPr>
              <a:t>, </a:t>
            </a:r>
            <a:r>
              <a:rPr kumimoji="0" lang="en-US" sz="2400" b="0" i="0" u="none" strike="noStrike" cap="none" normalizeH="0" baseline="0" dirty="0" err="1" smtClean="0">
                <a:ln>
                  <a:noFill/>
                </a:ln>
                <a:solidFill>
                  <a:srgbClr val="000000"/>
                </a:solidFill>
                <a:effectLst/>
                <a:latin typeface="+mj-lt"/>
                <a:cs typeface="Arial" pitchFamily="34" charset="0"/>
              </a:rPr>
              <a:t>bamfile.labels</a:t>
            </a:r>
            <a:r>
              <a:rPr kumimoji="0" lang="en-US" sz="2400" b="0" i="0" u="none" strike="noStrike" cap="none" normalizeH="0" baseline="0" dirty="0" smtClean="0">
                <a:ln>
                  <a:noFill/>
                </a:ln>
                <a:solidFill>
                  <a:srgbClr val="000000"/>
                </a:solidFill>
                <a:effectLst/>
                <a:latin typeface="+mj-lt"/>
                <a:cs typeface="Arial" pitchFamily="34" charset="0"/>
              </a:rPr>
              <a:t>)</a:t>
            </a:r>
            <a:r>
              <a:rPr kumimoji="0" lang="en-US" sz="2400" b="0" i="0" u="none" strike="noStrike" cap="none" normalizeH="0" baseline="0" dirty="0" smtClean="0">
                <a:ln>
                  <a:noFill/>
                </a:ln>
                <a:solidFill>
                  <a:schemeClr val="tx1"/>
                </a:solidFill>
                <a:effectLst/>
                <a:latin typeface="+mj-lt"/>
                <a:cs typeface="Arial" pitchFamily="34" charset="0"/>
              </a:rPr>
              <a:t> </a:t>
            </a:r>
          </a:p>
        </p:txBody>
      </p:sp>
    </p:spTree>
    <p:extLst>
      <p:ext uri="{BB962C8B-B14F-4D97-AF65-F5344CB8AC3E}">
        <p14:creationId xmlns:p14="http://schemas.microsoft.com/office/powerpoint/2010/main" val="37768420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600" b="1" dirty="0" smtClean="0"/>
              <a:t>(2) Assessing </a:t>
            </a:r>
            <a:r>
              <a:rPr lang="en-US" sz="3600" b="1" dirty="0"/>
              <a:t>insert size </a:t>
            </a:r>
            <a:r>
              <a:rPr lang="en-US" sz="3600" b="1" dirty="0" smtClean="0"/>
              <a:t>distribution</a:t>
            </a:r>
            <a:endParaRPr lang="en-US" sz="3600"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29212"/>
            <a:ext cx="4600575" cy="3593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2642623"/>
            <a:ext cx="4529137" cy="3605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295400" y="2175368"/>
            <a:ext cx="2356104" cy="369332"/>
          </a:xfrm>
          <a:prstGeom prst="rect">
            <a:avLst/>
          </a:prstGeom>
          <a:noFill/>
        </p:spPr>
        <p:txBody>
          <a:bodyPr wrap="square" rtlCol="0">
            <a:spAutoFit/>
          </a:bodyPr>
          <a:lstStyle/>
          <a:p>
            <a:r>
              <a:rPr lang="en-US" dirty="0" smtClean="0"/>
              <a:t>A (High quality) </a:t>
            </a:r>
            <a:endParaRPr lang="en-US" dirty="0"/>
          </a:p>
        </p:txBody>
      </p:sp>
      <p:sp>
        <p:nvSpPr>
          <p:cNvPr id="8" name="TextBox 7"/>
          <p:cNvSpPr txBox="1"/>
          <p:nvPr/>
        </p:nvSpPr>
        <p:spPr>
          <a:xfrm>
            <a:off x="6248400" y="2221468"/>
            <a:ext cx="2356104" cy="369332"/>
          </a:xfrm>
          <a:prstGeom prst="rect">
            <a:avLst/>
          </a:prstGeom>
          <a:noFill/>
        </p:spPr>
        <p:txBody>
          <a:bodyPr wrap="square" rtlCol="0">
            <a:spAutoFit/>
          </a:bodyPr>
          <a:lstStyle/>
          <a:p>
            <a:r>
              <a:rPr lang="en-US" dirty="0"/>
              <a:t>B</a:t>
            </a:r>
            <a:r>
              <a:rPr lang="en-US" dirty="0" smtClean="0"/>
              <a:t> (Poor quality) </a:t>
            </a:r>
            <a:endParaRPr lang="en-US" dirty="0"/>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048090"/>
            <a:ext cx="642938"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400" y="2086191"/>
            <a:ext cx="661987"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281862" y="6324600"/>
            <a:ext cx="1643062" cy="381000"/>
          </a:xfrm>
          <a:prstGeom prst="rect">
            <a:avLst/>
          </a:prstGeom>
          <a:noFill/>
        </p:spPr>
        <p:txBody>
          <a:bodyPr wrap="square" rtlCol="0">
            <a:spAutoFit/>
          </a:bodyPr>
          <a:lstStyle/>
          <a:p>
            <a:r>
              <a:rPr lang="en-US" dirty="0" smtClean="0"/>
              <a:t>(</a:t>
            </a:r>
            <a:r>
              <a:rPr lang="en-US" dirty="0" err="1" smtClean="0"/>
              <a:t>Ou</a:t>
            </a:r>
            <a:r>
              <a:rPr lang="en-US" dirty="0" smtClean="0"/>
              <a:t> et al. 2018)</a:t>
            </a:r>
            <a:endParaRPr lang="en-US" dirty="0"/>
          </a:p>
        </p:txBody>
      </p:sp>
      <p:cxnSp>
        <p:nvCxnSpPr>
          <p:cNvPr id="12" name="Straight Connector 11"/>
          <p:cNvCxnSpPr/>
          <p:nvPr/>
        </p:nvCxnSpPr>
        <p:spPr>
          <a:xfrm>
            <a:off x="152400" y="11430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9803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Outline</a:t>
            </a:r>
            <a:endParaRPr lang="en-US" sz="3600" b="1" dirty="0"/>
          </a:p>
        </p:txBody>
      </p:sp>
      <p:sp>
        <p:nvSpPr>
          <p:cNvPr id="4" name="Content Placeholder 3"/>
          <p:cNvSpPr>
            <a:spLocks noGrp="1"/>
          </p:cNvSpPr>
          <p:nvPr>
            <p:ph idx="1"/>
          </p:nvPr>
        </p:nvSpPr>
        <p:spPr/>
        <p:txBody>
          <a:bodyPr/>
          <a:lstStyle/>
          <a:p>
            <a:r>
              <a:rPr lang="en-US" dirty="0" smtClean="0"/>
              <a:t>Introduction to the ATAC-</a:t>
            </a:r>
            <a:r>
              <a:rPr lang="en-US" dirty="0" err="1" smtClean="0"/>
              <a:t>seq</a:t>
            </a:r>
            <a:r>
              <a:rPr lang="en-US" dirty="0" smtClean="0"/>
              <a:t> technology</a:t>
            </a:r>
          </a:p>
          <a:p>
            <a:r>
              <a:rPr lang="en-US" dirty="0" smtClean="0">
                <a:solidFill>
                  <a:schemeClr val="bg1">
                    <a:lumMod val="85000"/>
                  </a:schemeClr>
                </a:solidFill>
              </a:rPr>
              <a:t>Preprocessing of ATAC-</a:t>
            </a:r>
            <a:r>
              <a:rPr lang="en-US" dirty="0" err="1" smtClean="0">
                <a:solidFill>
                  <a:schemeClr val="bg1">
                    <a:lumMod val="85000"/>
                  </a:schemeClr>
                </a:solidFill>
              </a:rPr>
              <a:t>seq</a:t>
            </a:r>
            <a:r>
              <a:rPr lang="en-US" dirty="0" smtClean="0">
                <a:solidFill>
                  <a:schemeClr val="bg1">
                    <a:lumMod val="85000"/>
                  </a:schemeClr>
                </a:solidFill>
              </a:rPr>
              <a:t> data</a:t>
            </a:r>
          </a:p>
          <a:p>
            <a:r>
              <a:rPr lang="en-US" dirty="0" err="1" smtClean="0">
                <a:solidFill>
                  <a:schemeClr val="bg1">
                    <a:lumMod val="85000"/>
                  </a:schemeClr>
                </a:solidFill>
              </a:rPr>
              <a:t>ATACseqQC</a:t>
            </a:r>
            <a:r>
              <a:rPr lang="en-US" dirty="0" smtClean="0">
                <a:solidFill>
                  <a:schemeClr val="bg1">
                    <a:lumMod val="85000"/>
                  </a:schemeClr>
                </a:solidFill>
              </a:rPr>
              <a:t> workflow</a:t>
            </a:r>
          </a:p>
          <a:p>
            <a:r>
              <a:rPr lang="en-US" dirty="0" smtClean="0">
                <a:solidFill>
                  <a:schemeClr val="bg1">
                    <a:lumMod val="85000"/>
                  </a:schemeClr>
                </a:solidFill>
              </a:rPr>
              <a:t>Peak calling, filtering, and annotation</a:t>
            </a:r>
          </a:p>
          <a:p>
            <a:r>
              <a:rPr lang="en-US" dirty="0" smtClean="0">
                <a:solidFill>
                  <a:schemeClr val="bg1">
                    <a:lumMod val="85000"/>
                  </a:schemeClr>
                </a:solidFill>
              </a:rPr>
              <a:t>ATAC-</a:t>
            </a:r>
            <a:r>
              <a:rPr lang="en-US" dirty="0" err="1" smtClean="0">
                <a:solidFill>
                  <a:schemeClr val="bg1">
                    <a:lumMod val="85000"/>
                  </a:schemeClr>
                </a:solidFill>
              </a:rPr>
              <a:t>seq</a:t>
            </a:r>
            <a:r>
              <a:rPr lang="en-US" dirty="0" smtClean="0">
                <a:solidFill>
                  <a:schemeClr val="bg1">
                    <a:lumMod val="85000"/>
                  </a:schemeClr>
                </a:solidFill>
              </a:rPr>
              <a:t> data integration with other data</a:t>
            </a:r>
          </a:p>
          <a:p>
            <a:r>
              <a:rPr lang="en-US" dirty="0" smtClean="0">
                <a:solidFill>
                  <a:schemeClr val="bg1">
                    <a:lumMod val="85000"/>
                  </a:schemeClr>
                </a:solidFill>
              </a:rPr>
              <a:t>Best practices in ATAC-</a:t>
            </a:r>
            <a:r>
              <a:rPr lang="en-US" dirty="0" err="1" smtClean="0">
                <a:solidFill>
                  <a:schemeClr val="bg1">
                    <a:lumMod val="85000"/>
                  </a:schemeClr>
                </a:solidFill>
              </a:rPr>
              <a:t>seq</a:t>
            </a:r>
            <a:r>
              <a:rPr lang="en-US" dirty="0" smtClean="0">
                <a:solidFill>
                  <a:schemeClr val="bg1">
                    <a:lumMod val="85000"/>
                  </a:schemeClr>
                </a:solidFill>
              </a:rPr>
              <a:t> assays and ATAC-</a:t>
            </a:r>
            <a:r>
              <a:rPr lang="en-US" dirty="0" err="1" smtClean="0">
                <a:solidFill>
                  <a:schemeClr val="bg1">
                    <a:lumMod val="85000"/>
                  </a:schemeClr>
                </a:solidFill>
              </a:rPr>
              <a:t>seq</a:t>
            </a:r>
            <a:r>
              <a:rPr lang="en-US" dirty="0" smtClean="0">
                <a:solidFill>
                  <a:schemeClr val="bg1">
                    <a:lumMod val="85000"/>
                  </a:schemeClr>
                </a:solidFill>
              </a:rPr>
              <a:t> data analyses</a:t>
            </a:r>
          </a:p>
          <a:p>
            <a:pPr marL="0" indent="0">
              <a:buNone/>
            </a:pPr>
            <a:endParaRPr lang="en-US" dirty="0"/>
          </a:p>
        </p:txBody>
      </p:sp>
      <p:cxnSp>
        <p:nvCxnSpPr>
          <p:cNvPr id="5" name="Straight Connector 4"/>
          <p:cNvCxnSpPr/>
          <p:nvPr/>
        </p:nvCxnSpPr>
        <p:spPr>
          <a:xfrm>
            <a:off x="304800" y="1143000"/>
            <a:ext cx="86106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4752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600574" y="1943100"/>
            <a:ext cx="4543425" cy="2628900"/>
          </a:xfrm>
          <a:prstGeom prst="round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b="1" dirty="0" smtClean="0"/>
              <a:t>Minimal criteria for insert size distribution</a:t>
            </a:r>
            <a:endParaRPr lang="en-US" dirty="0"/>
          </a:p>
        </p:txBody>
      </p:sp>
      <p:sp>
        <p:nvSpPr>
          <p:cNvPr id="3" name="Content Placeholder 2"/>
          <p:cNvSpPr>
            <a:spLocks noGrp="1"/>
          </p:cNvSpPr>
          <p:nvPr>
            <p:ph idx="1"/>
          </p:nvPr>
        </p:nvSpPr>
        <p:spPr>
          <a:xfrm>
            <a:off x="4600575" y="2013466"/>
            <a:ext cx="4543425" cy="2590800"/>
          </a:xfrm>
        </p:spPr>
        <p:txBody>
          <a:bodyPr>
            <a:normAutofit/>
          </a:bodyPr>
          <a:lstStyle/>
          <a:p>
            <a:pPr marL="0" indent="0">
              <a:buNone/>
            </a:pPr>
            <a:r>
              <a:rPr lang="en-US" sz="2400" dirty="0" smtClean="0"/>
              <a:t>You </a:t>
            </a:r>
            <a:r>
              <a:rPr lang="en-US" sz="2400" b="1" dirty="0" smtClean="0"/>
              <a:t>must see </a:t>
            </a:r>
            <a:r>
              <a:rPr lang="en-US" sz="2400" dirty="0" smtClean="0"/>
              <a:t>in the distribution of insert size:</a:t>
            </a:r>
          </a:p>
          <a:p>
            <a:pPr lvl="1"/>
            <a:r>
              <a:rPr lang="en-US" sz="2400" dirty="0" smtClean="0"/>
              <a:t>A nucleosome-free region (NFR) peak</a:t>
            </a:r>
          </a:p>
          <a:p>
            <a:pPr lvl="1"/>
            <a:r>
              <a:rPr lang="en-US" sz="2400" dirty="0" smtClean="0"/>
              <a:t>A </a:t>
            </a:r>
            <a:r>
              <a:rPr lang="en-US" sz="2400" dirty="0" err="1" smtClean="0"/>
              <a:t>mononucleosome</a:t>
            </a:r>
            <a:r>
              <a:rPr lang="en-US" sz="2400" dirty="0" smtClean="0"/>
              <a:t> region peak (147 ~294 </a:t>
            </a:r>
            <a:r>
              <a:rPr lang="en-US" sz="2400" dirty="0" err="1" smtClean="0"/>
              <a:t>bp</a:t>
            </a:r>
            <a:r>
              <a:rPr lang="en-US" sz="2400" dirty="0" smtClean="0"/>
              <a:t>).</a:t>
            </a:r>
            <a:endParaRPr lang="en-US" sz="24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800"/>
            <a:ext cx="4600575" cy="3593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533400" y="1600200"/>
            <a:ext cx="1143000" cy="4343400"/>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09600" y="990600"/>
            <a:ext cx="838200" cy="369332"/>
          </a:xfrm>
          <a:prstGeom prst="rect">
            <a:avLst/>
          </a:prstGeom>
          <a:noFill/>
        </p:spPr>
        <p:txBody>
          <a:bodyPr wrap="square" rtlCol="0">
            <a:spAutoFit/>
          </a:bodyPr>
          <a:lstStyle/>
          <a:p>
            <a:r>
              <a:rPr lang="en-US" b="1" dirty="0" smtClean="0"/>
              <a:t>NFR</a:t>
            </a:r>
            <a:endParaRPr lang="en-US" b="1" dirty="0"/>
          </a:p>
        </p:txBody>
      </p:sp>
      <p:cxnSp>
        <p:nvCxnSpPr>
          <p:cNvPr id="8" name="Straight Arrow Connector 7"/>
          <p:cNvCxnSpPr/>
          <p:nvPr/>
        </p:nvCxnSpPr>
        <p:spPr>
          <a:xfrm flipH="1">
            <a:off x="762000" y="1359932"/>
            <a:ext cx="152400" cy="69746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371600" y="3493532"/>
            <a:ext cx="76200" cy="480532"/>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28700" y="3124200"/>
            <a:ext cx="2247900" cy="369332"/>
          </a:xfrm>
          <a:prstGeom prst="rect">
            <a:avLst/>
          </a:prstGeom>
          <a:noFill/>
        </p:spPr>
        <p:txBody>
          <a:bodyPr wrap="square" rtlCol="0">
            <a:spAutoFit/>
          </a:bodyPr>
          <a:lstStyle/>
          <a:p>
            <a:r>
              <a:rPr lang="en-US" b="1" dirty="0" smtClean="0"/>
              <a:t>Mono-nucleosome</a:t>
            </a:r>
            <a:endParaRPr lang="en-US" b="1" dirty="0"/>
          </a:p>
        </p:txBody>
      </p:sp>
    </p:spTree>
    <p:extLst>
      <p:ext uri="{BB962C8B-B14F-4D97-AF65-F5344CB8AC3E}">
        <p14:creationId xmlns:p14="http://schemas.microsoft.com/office/powerpoint/2010/main" val="242326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72569"/>
            <a:ext cx="3352800" cy="3223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185309" y="235975"/>
            <a:ext cx="8721634" cy="15928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err="1" smtClean="0"/>
              <a:t>Tagmentation</a:t>
            </a:r>
            <a:r>
              <a:rPr lang="en-US" sz="3200" b="1" dirty="0" smtClean="0"/>
              <a:t>-mediated by preloaded Tn5 </a:t>
            </a:r>
            <a:r>
              <a:rPr lang="en-US" sz="3200" b="1" dirty="0" err="1" smtClean="0"/>
              <a:t>transposase</a:t>
            </a:r>
            <a:r>
              <a:rPr lang="en-US" sz="3200" b="1" dirty="0" smtClean="0"/>
              <a:t> produces DNA fragments with 5’ 9-base overhang ends </a:t>
            </a:r>
            <a:endParaRPr lang="en-US" sz="3200" b="1" dirty="0"/>
          </a:p>
        </p:txBody>
      </p:sp>
      <p:sp>
        <p:nvSpPr>
          <p:cNvPr id="2" name="TextBox 1"/>
          <p:cNvSpPr txBox="1"/>
          <p:nvPr/>
        </p:nvSpPr>
        <p:spPr>
          <a:xfrm>
            <a:off x="7483175" y="5704897"/>
            <a:ext cx="1515543" cy="369332"/>
          </a:xfrm>
          <a:prstGeom prst="rect">
            <a:avLst/>
          </a:prstGeom>
          <a:noFill/>
        </p:spPr>
        <p:txBody>
          <a:bodyPr wrap="none" rtlCol="0">
            <a:spAutoFit/>
          </a:bodyPr>
          <a:lstStyle/>
          <a:p>
            <a:r>
              <a:rPr lang="en-US" dirty="0" smtClean="0"/>
              <a:t>(Li et al. 2019)</a:t>
            </a:r>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313" y="3489544"/>
            <a:ext cx="4946114"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152400" y="17526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297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3600" b="1" dirty="0" smtClean="0"/>
              <a:t>(3) Shifting </a:t>
            </a:r>
            <a:r>
              <a:rPr lang="en-US" sz="3600" b="1" dirty="0"/>
              <a:t>aligned </a:t>
            </a:r>
            <a:r>
              <a:rPr lang="en-US" sz="3600" b="1" dirty="0" smtClean="0"/>
              <a:t>reads</a:t>
            </a:r>
            <a:endParaRPr lang="en-US" sz="3600" b="1" dirty="0"/>
          </a:p>
        </p:txBody>
      </p:sp>
      <p:sp>
        <p:nvSpPr>
          <p:cNvPr id="2" name="Content Placeholder 1"/>
          <p:cNvSpPr>
            <a:spLocks noGrp="1"/>
          </p:cNvSpPr>
          <p:nvPr>
            <p:ph idx="1"/>
          </p:nvPr>
        </p:nvSpPr>
        <p:spPr/>
        <p:txBody>
          <a:bodyPr>
            <a:normAutofit/>
          </a:bodyPr>
          <a:lstStyle/>
          <a:p>
            <a:r>
              <a:rPr lang="en-US" sz="2400" dirty="0" smtClean="0"/>
              <a:t>All </a:t>
            </a:r>
            <a:r>
              <a:rPr lang="en-US" sz="2400" dirty="0"/>
              <a:t>reads aligning to the + strand were offset by +4 </a:t>
            </a:r>
            <a:r>
              <a:rPr lang="en-US" sz="2400" dirty="0" err="1"/>
              <a:t>bp</a:t>
            </a:r>
            <a:r>
              <a:rPr lang="en-US" sz="2400" dirty="0"/>
              <a:t>, and all reads aligning to the – strand were offset −5 </a:t>
            </a:r>
            <a:r>
              <a:rPr lang="en-US" sz="2400" dirty="0" err="1" smtClean="0"/>
              <a:t>bp</a:t>
            </a:r>
            <a:r>
              <a:rPr lang="en-US" sz="2400" dirty="0" smtClean="0"/>
              <a:t> </a:t>
            </a:r>
            <a:r>
              <a:rPr lang="en-US" sz="2400" dirty="0"/>
              <a:t>(</a:t>
            </a:r>
            <a:r>
              <a:rPr lang="en-US" sz="2400" dirty="0" err="1">
                <a:hlinkClick r:id="rId2"/>
              </a:rPr>
              <a:t>Buenrostro</a:t>
            </a:r>
            <a:r>
              <a:rPr lang="en-US" sz="2400" dirty="0">
                <a:hlinkClick r:id="rId2"/>
              </a:rPr>
              <a:t> et al., </a:t>
            </a:r>
            <a:r>
              <a:rPr lang="en-US" sz="2400" dirty="0" smtClean="0">
                <a:hlinkClick r:id="rId2"/>
              </a:rPr>
              <a:t>2013</a:t>
            </a:r>
            <a:r>
              <a:rPr lang="en-US" sz="2400" dirty="0" smtClean="0"/>
              <a:t>) to </a:t>
            </a:r>
            <a:r>
              <a:rPr lang="en-US" sz="2400" dirty="0"/>
              <a:t>f</a:t>
            </a:r>
            <a:r>
              <a:rPr lang="en-US" sz="2400" dirty="0" smtClean="0"/>
              <a:t>orce </a:t>
            </a:r>
            <a:r>
              <a:rPr lang="en-US" sz="2400" dirty="0"/>
              <a:t>the </a:t>
            </a:r>
            <a:r>
              <a:rPr lang="en-US" sz="2400" dirty="0" smtClean="0"/>
              <a:t>read ends </a:t>
            </a:r>
            <a:r>
              <a:rPr lang="en-US" sz="2400" dirty="0"/>
              <a:t>to be the cutting </a:t>
            </a:r>
            <a:r>
              <a:rPr lang="en-US" sz="2400" dirty="0" smtClean="0"/>
              <a:t>centers.</a:t>
            </a:r>
          </a:p>
          <a:p>
            <a:r>
              <a:rPr lang="en-US" sz="2400" dirty="0" smtClean="0"/>
              <a:t>Tools: </a:t>
            </a:r>
          </a:p>
          <a:p>
            <a:pPr lvl="1"/>
            <a:r>
              <a:rPr lang="en-US" sz="2000" dirty="0" err="1" smtClean="0"/>
              <a:t>NucleoATAC</a:t>
            </a:r>
            <a:endParaRPr lang="en-US" sz="2000" dirty="0"/>
          </a:p>
          <a:p>
            <a:pPr lvl="1"/>
            <a:r>
              <a:rPr lang="en-US" sz="2000" dirty="0" smtClean="0"/>
              <a:t> </a:t>
            </a:r>
            <a:r>
              <a:rPr lang="en-US" sz="2000" dirty="0" err="1" smtClean="0"/>
              <a:t>alignmentSieve</a:t>
            </a:r>
            <a:r>
              <a:rPr lang="en-US" sz="2000" dirty="0" smtClean="0"/>
              <a:t> command </a:t>
            </a:r>
            <a:r>
              <a:rPr lang="en-US" sz="2000" dirty="0"/>
              <a:t>(</a:t>
            </a:r>
            <a:r>
              <a:rPr lang="en-US" sz="2000" dirty="0" err="1" smtClean="0"/>
              <a:t>deeptools</a:t>
            </a:r>
            <a:r>
              <a:rPr lang="en-US" sz="2000" dirty="0" smtClean="0"/>
              <a:t>)</a:t>
            </a:r>
            <a:endParaRPr lang="en-US" sz="2000" dirty="0"/>
          </a:p>
          <a:p>
            <a:pPr lvl="1"/>
            <a:r>
              <a:rPr lang="en-US" sz="2000" dirty="0" smtClean="0"/>
              <a:t> </a:t>
            </a:r>
            <a:r>
              <a:rPr lang="en-US" sz="2000" dirty="0" err="1" smtClean="0"/>
              <a:t>shiftGAlignmentsList</a:t>
            </a:r>
            <a:r>
              <a:rPr lang="en-US" sz="2000" dirty="0" smtClean="0"/>
              <a:t>() function (</a:t>
            </a:r>
            <a:r>
              <a:rPr lang="en-US" sz="2000" dirty="0" err="1" smtClean="0"/>
              <a:t>ATACseqQC</a:t>
            </a:r>
            <a:r>
              <a:rPr lang="en-US" sz="2000" dirty="0" smtClean="0"/>
              <a:t> package).</a:t>
            </a:r>
            <a:endParaRPr lang="en-US" sz="2000" dirty="0"/>
          </a:p>
          <a:p>
            <a:pPr marL="0" indent="0">
              <a:buNone/>
            </a:pPr>
            <a:endParaRPr lang="en-US" sz="2400" dirty="0"/>
          </a:p>
        </p:txBody>
      </p:sp>
      <p:cxnSp>
        <p:nvCxnSpPr>
          <p:cNvPr id="6" name="Straight Connector 5"/>
          <p:cNvCxnSpPr/>
          <p:nvPr/>
        </p:nvCxnSpPr>
        <p:spPr>
          <a:xfrm>
            <a:off x="152400" y="12192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58881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2362200"/>
            <a:ext cx="4953000" cy="1933056"/>
          </a:xfrm>
          <a:prstGeom prst="rect">
            <a:avLst/>
          </a:prstGeom>
        </p:spPr>
      </p:pic>
      <p:sp>
        <p:nvSpPr>
          <p:cNvPr id="2" name="Title 1"/>
          <p:cNvSpPr>
            <a:spLocks noGrp="1"/>
          </p:cNvSpPr>
          <p:nvPr>
            <p:ph type="title"/>
          </p:nvPr>
        </p:nvSpPr>
        <p:spPr/>
        <p:txBody>
          <a:bodyPr>
            <a:normAutofit/>
          </a:bodyPr>
          <a:lstStyle/>
          <a:p>
            <a:r>
              <a:rPr lang="en-US" sz="3600" b="1" dirty="0" smtClean="0"/>
              <a:t>(4) Splitting </a:t>
            </a:r>
            <a:r>
              <a:rPr lang="en-US" sz="3600" b="1" dirty="0"/>
              <a:t>BAM </a:t>
            </a:r>
            <a:r>
              <a:rPr lang="en-US" sz="3600" b="1" dirty="0" smtClean="0"/>
              <a:t>files</a:t>
            </a:r>
            <a:endParaRPr lang="en-US" sz="3600" b="1" dirty="0"/>
          </a:p>
        </p:txBody>
      </p:sp>
      <p:sp>
        <p:nvSpPr>
          <p:cNvPr id="3" name="Content Placeholder 2"/>
          <p:cNvSpPr>
            <a:spLocks noGrp="1"/>
          </p:cNvSpPr>
          <p:nvPr>
            <p:ph idx="1"/>
          </p:nvPr>
        </p:nvSpPr>
        <p:spPr>
          <a:xfrm>
            <a:off x="152400" y="1600201"/>
            <a:ext cx="8229600" cy="2895600"/>
          </a:xfrm>
        </p:spPr>
        <p:txBody>
          <a:bodyPr/>
          <a:lstStyle/>
          <a:p>
            <a:r>
              <a:rPr lang="en-US" dirty="0"/>
              <a:t>split </a:t>
            </a:r>
            <a:r>
              <a:rPr lang="en-US" dirty="0" smtClean="0"/>
              <a:t>aligned reads into </a:t>
            </a:r>
            <a:r>
              <a:rPr lang="en-US" dirty="0"/>
              <a:t>different </a:t>
            </a:r>
            <a:r>
              <a:rPr lang="en-US" dirty="0" smtClean="0"/>
              <a:t>bins:</a:t>
            </a:r>
          </a:p>
          <a:p>
            <a:pPr lvl="1"/>
            <a:r>
              <a:rPr lang="en-US" dirty="0" smtClean="0"/>
              <a:t>Nucleosome-free</a:t>
            </a:r>
          </a:p>
          <a:p>
            <a:pPr lvl="1"/>
            <a:r>
              <a:rPr lang="en-US" dirty="0" err="1" smtClean="0"/>
              <a:t>Mononucleosome</a:t>
            </a:r>
            <a:endParaRPr lang="en-US" dirty="0" smtClean="0"/>
          </a:p>
          <a:p>
            <a:pPr lvl="1"/>
            <a:r>
              <a:rPr lang="en-US" dirty="0" err="1" smtClean="0"/>
              <a:t>Dinucleosome</a:t>
            </a:r>
            <a:endParaRPr lang="en-US" dirty="0" smtClean="0"/>
          </a:p>
          <a:p>
            <a:pPr lvl="1"/>
            <a:r>
              <a:rPr lang="en-US" dirty="0" err="1" smtClean="0"/>
              <a:t>Trinucleosome</a:t>
            </a:r>
            <a:endParaRPr lang="en-US" dirty="0"/>
          </a:p>
        </p:txBody>
      </p:sp>
      <p:sp>
        <p:nvSpPr>
          <p:cNvPr id="4" name="Rectangle 1"/>
          <p:cNvSpPr>
            <a:spLocks noChangeArrowheads="1"/>
          </p:cNvSpPr>
          <p:nvPr/>
        </p:nvSpPr>
        <p:spPr bwMode="auto">
          <a:xfrm>
            <a:off x="315059" y="5076203"/>
            <a:ext cx="8600341" cy="82039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0937"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444444"/>
                </a:solidFill>
                <a:effectLst/>
                <a:cs typeface="Courier New" pitchFamily="49" charset="0"/>
              </a:rPr>
              <a:t>objs</a:t>
            </a:r>
            <a:r>
              <a:rPr kumimoji="0" lang="en-US" sz="2400" b="0" i="0" u="none" strike="noStrike" cap="none" normalizeH="0" baseline="0" dirty="0" smtClean="0">
                <a:ln>
                  <a:noFill/>
                </a:ln>
                <a:solidFill>
                  <a:srgbClr val="444444"/>
                </a:solidFill>
                <a:effectLst/>
                <a:cs typeface="Courier New" pitchFamily="49" charset="0"/>
              </a:rPr>
              <a:t> &lt;- </a:t>
            </a:r>
            <a:r>
              <a:rPr kumimoji="0" lang="en-US" sz="2400" b="0" i="0" u="none" strike="noStrike" cap="none" normalizeH="0" baseline="0" dirty="0" err="1" smtClean="0">
                <a:ln>
                  <a:noFill/>
                </a:ln>
                <a:solidFill>
                  <a:srgbClr val="7030A0"/>
                </a:solidFill>
                <a:effectLst/>
                <a:cs typeface="Courier New" pitchFamily="49" charset="0"/>
              </a:rPr>
              <a:t>splitGAlignmentsByCut</a:t>
            </a:r>
            <a:r>
              <a:rPr kumimoji="0" lang="en-US" sz="2400" b="0" i="0" u="none" strike="noStrike" cap="none" normalizeH="0" baseline="0" dirty="0" smtClean="0">
                <a:ln>
                  <a:noFill/>
                </a:ln>
                <a:solidFill>
                  <a:srgbClr val="444444"/>
                </a:solidFill>
                <a:effectLst/>
                <a:cs typeface="Courier New" pitchFamily="49" charset="0"/>
              </a:rPr>
              <a:t>(gal1, </a:t>
            </a:r>
            <a:r>
              <a:rPr kumimoji="0" lang="en-US" sz="2400" b="0" i="0" u="none" strike="noStrike" cap="none" normalizeH="0" baseline="0" dirty="0" err="1" smtClean="0">
                <a:ln>
                  <a:noFill/>
                </a:ln>
                <a:solidFill>
                  <a:srgbClr val="444444"/>
                </a:solidFill>
                <a:effectLst/>
                <a:cs typeface="Courier New" pitchFamily="49" charset="0"/>
              </a:rPr>
              <a:t>txs</a:t>
            </a:r>
            <a:r>
              <a:rPr kumimoji="0" lang="en-US" sz="2400" b="0" i="0" u="none" strike="noStrike" cap="none" normalizeH="0" baseline="0" dirty="0" smtClean="0">
                <a:ln>
                  <a:noFill/>
                </a:ln>
                <a:solidFill>
                  <a:srgbClr val="444444"/>
                </a:solidFill>
                <a:effectLst/>
                <a:cs typeface="Courier New" pitchFamily="49" charset="0"/>
              </a:rPr>
              <a:t>=</a:t>
            </a:r>
            <a:r>
              <a:rPr kumimoji="0" lang="en-US" sz="2400" b="0" i="0" u="none" strike="noStrike" cap="none" normalizeH="0" baseline="0" dirty="0" err="1" smtClean="0">
                <a:ln>
                  <a:noFill/>
                </a:ln>
                <a:solidFill>
                  <a:srgbClr val="444444"/>
                </a:solidFill>
                <a:effectLst/>
                <a:cs typeface="Courier New" pitchFamily="49" charset="0"/>
              </a:rPr>
              <a:t>txs</a:t>
            </a:r>
            <a:r>
              <a:rPr kumimoji="0" lang="en-US" sz="2400" b="0" i="0" u="none" strike="noStrike" cap="none" normalizeH="0" baseline="0" dirty="0" smtClean="0">
                <a:ln>
                  <a:noFill/>
                </a:ln>
                <a:solidFill>
                  <a:srgbClr val="444444"/>
                </a:solidFill>
                <a:effectLst/>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sz="2400" dirty="0">
                <a:solidFill>
                  <a:srgbClr val="444444"/>
                </a:solidFill>
                <a:cs typeface="Courier New" pitchFamily="49" charset="0"/>
              </a:rPr>
              <a:t> </a:t>
            </a:r>
            <a:r>
              <a:rPr lang="en-US" sz="2400" dirty="0" smtClean="0">
                <a:solidFill>
                  <a:srgbClr val="444444"/>
                </a:solidFill>
                <a:cs typeface="Courier New" pitchFamily="49" charset="0"/>
              </a:rPr>
              <a:t>       </a:t>
            </a:r>
            <a:r>
              <a:rPr kumimoji="0" lang="en-US" sz="2400" b="0" i="0" u="none" strike="noStrike" cap="none" normalizeH="0" baseline="0" dirty="0" smtClean="0">
                <a:ln>
                  <a:noFill/>
                </a:ln>
                <a:solidFill>
                  <a:srgbClr val="444444"/>
                </a:solidFill>
                <a:effectLst/>
                <a:cs typeface="Courier New" pitchFamily="49" charset="0"/>
              </a:rPr>
              <a:t>genome=genome, </a:t>
            </a:r>
            <a:r>
              <a:rPr kumimoji="0" lang="en-US" sz="2400" b="0" i="0" u="none" strike="noStrike" cap="none" normalizeH="0" baseline="0" dirty="0" err="1" smtClean="0">
                <a:ln>
                  <a:noFill/>
                </a:ln>
                <a:solidFill>
                  <a:srgbClr val="444444"/>
                </a:solidFill>
                <a:effectLst/>
                <a:cs typeface="Courier New" pitchFamily="49" charset="0"/>
              </a:rPr>
              <a:t>outPath</a:t>
            </a:r>
            <a:r>
              <a:rPr kumimoji="0" lang="en-US" sz="2400" b="0" i="0" u="none" strike="noStrike" cap="none" normalizeH="0" baseline="0" dirty="0" smtClean="0">
                <a:ln>
                  <a:noFill/>
                </a:ln>
                <a:solidFill>
                  <a:srgbClr val="444444"/>
                </a:solidFill>
                <a:effectLst/>
                <a:cs typeface="Courier New" pitchFamily="49" charset="0"/>
              </a:rPr>
              <a:t> = </a:t>
            </a:r>
            <a:r>
              <a:rPr kumimoji="0" lang="en-US" sz="2400" b="0" i="0" u="none" strike="noStrike" cap="none" normalizeH="0" baseline="0" dirty="0" err="1" smtClean="0">
                <a:ln>
                  <a:noFill/>
                </a:ln>
                <a:solidFill>
                  <a:srgbClr val="444444"/>
                </a:solidFill>
                <a:effectLst/>
                <a:cs typeface="Courier New" pitchFamily="49" charset="0"/>
              </a:rPr>
              <a:t>outPath</a:t>
            </a:r>
            <a:r>
              <a:rPr kumimoji="0" lang="en-US" sz="2400" b="0" i="0" u="none" strike="noStrike" cap="none" normalizeH="0" baseline="0" dirty="0" smtClean="0">
                <a:ln>
                  <a:noFill/>
                </a:ln>
                <a:solidFill>
                  <a:srgbClr val="444444"/>
                </a:solidFill>
                <a:effectLst/>
                <a:cs typeface="Courier New" pitchFamily="49" charset="0"/>
              </a:rPr>
              <a:t>)</a:t>
            </a:r>
            <a:r>
              <a:rPr kumimoji="0" lang="en-US" sz="2400" b="0" i="0" u="none" strike="noStrike" cap="none" normalizeH="0" baseline="0" dirty="0" smtClean="0">
                <a:ln>
                  <a:noFill/>
                </a:ln>
                <a:solidFill>
                  <a:schemeClr val="tx1"/>
                </a:solidFill>
                <a:effectLst/>
                <a:cs typeface="Arial" pitchFamily="34" charset="0"/>
              </a:rPr>
              <a:t> </a:t>
            </a:r>
          </a:p>
        </p:txBody>
      </p:sp>
      <p:sp>
        <p:nvSpPr>
          <p:cNvPr id="6" name="TextBox 5"/>
          <p:cNvSpPr txBox="1"/>
          <p:nvPr/>
        </p:nvSpPr>
        <p:spPr>
          <a:xfrm>
            <a:off x="7162800" y="4339437"/>
            <a:ext cx="1515543" cy="369332"/>
          </a:xfrm>
          <a:prstGeom prst="rect">
            <a:avLst/>
          </a:prstGeom>
          <a:noFill/>
        </p:spPr>
        <p:txBody>
          <a:bodyPr wrap="none" rtlCol="0">
            <a:spAutoFit/>
          </a:bodyPr>
          <a:lstStyle/>
          <a:p>
            <a:r>
              <a:rPr lang="en-US" dirty="0" smtClean="0"/>
              <a:t>(Li et al. 2019)</a:t>
            </a:r>
            <a:endParaRPr lang="en-US" dirty="0"/>
          </a:p>
        </p:txBody>
      </p:sp>
      <p:cxnSp>
        <p:nvCxnSpPr>
          <p:cNvPr id="7" name="Straight Connector 6"/>
          <p:cNvCxnSpPr/>
          <p:nvPr/>
        </p:nvCxnSpPr>
        <p:spPr>
          <a:xfrm>
            <a:off x="152400" y="12192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2613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8229600" cy="1143000"/>
          </a:xfrm>
        </p:spPr>
        <p:txBody>
          <a:bodyPr>
            <a:noAutofit/>
          </a:bodyPr>
          <a:lstStyle/>
          <a:p>
            <a:r>
              <a:rPr lang="en-US" sz="3600" b="1" dirty="0" smtClean="0"/>
              <a:t>Nucleosome positioning around TSSs and TF-bound sites</a:t>
            </a:r>
            <a:endParaRPr lang="en-US" sz="3600" b="1" dirty="0"/>
          </a:p>
        </p:txBody>
      </p:sp>
      <p:sp>
        <p:nvSpPr>
          <p:cNvPr id="3" name="Rectangle 2"/>
          <p:cNvSpPr/>
          <p:nvPr/>
        </p:nvSpPr>
        <p:spPr>
          <a:xfrm>
            <a:off x="7339149" y="6119336"/>
            <a:ext cx="1367682" cy="369332"/>
          </a:xfrm>
          <a:prstGeom prst="rect">
            <a:avLst/>
          </a:prstGeom>
        </p:spPr>
        <p:txBody>
          <a:bodyPr wrap="none">
            <a:spAutoFit/>
          </a:bodyPr>
          <a:lstStyle/>
          <a:p>
            <a:r>
              <a:rPr lang="en-US" dirty="0" smtClean="0"/>
              <a:t>(</a:t>
            </a:r>
            <a:r>
              <a:rPr lang="en-US" dirty="0" err="1" smtClean="0"/>
              <a:t>Baldi</a:t>
            </a:r>
            <a:r>
              <a:rPr lang="en-US" dirty="0" smtClean="0"/>
              <a:t>. 2018)</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2505075"/>
            <a:ext cx="8753475" cy="336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752600" y="2343541"/>
            <a:ext cx="523875" cy="369332"/>
          </a:xfrm>
          <a:prstGeom prst="rect">
            <a:avLst/>
          </a:prstGeom>
          <a:noFill/>
        </p:spPr>
        <p:txBody>
          <a:bodyPr wrap="square" rtlCol="0">
            <a:spAutoFit/>
          </a:bodyPr>
          <a:lstStyle/>
          <a:p>
            <a:r>
              <a:rPr lang="en-US" b="1" dirty="0" smtClean="0"/>
              <a:t>A</a:t>
            </a:r>
            <a:endParaRPr lang="en-US" b="1" dirty="0"/>
          </a:p>
        </p:txBody>
      </p:sp>
      <p:sp>
        <p:nvSpPr>
          <p:cNvPr id="7" name="TextBox 6"/>
          <p:cNvSpPr txBox="1"/>
          <p:nvPr/>
        </p:nvSpPr>
        <p:spPr>
          <a:xfrm>
            <a:off x="6705736" y="2343541"/>
            <a:ext cx="523875" cy="369332"/>
          </a:xfrm>
          <a:prstGeom prst="rect">
            <a:avLst/>
          </a:prstGeom>
          <a:noFill/>
        </p:spPr>
        <p:txBody>
          <a:bodyPr wrap="square" rtlCol="0">
            <a:spAutoFit/>
          </a:bodyPr>
          <a:lstStyle/>
          <a:p>
            <a:r>
              <a:rPr lang="en-US" b="1" dirty="0" smtClean="0"/>
              <a:t>B</a:t>
            </a:r>
            <a:endParaRPr lang="en-US" b="1" dirty="0"/>
          </a:p>
        </p:txBody>
      </p:sp>
      <p:cxnSp>
        <p:nvCxnSpPr>
          <p:cNvPr id="8" name="Straight Connector 7"/>
          <p:cNvCxnSpPr/>
          <p:nvPr/>
        </p:nvCxnSpPr>
        <p:spPr>
          <a:xfrm>
            <a:off x="152400" y="14478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2743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t>(5) Plotting </a:t>
            </a:r>
            <a:r>
              <a:rPr lang="en-US" sz="3600" b="1" dirty="0"/>
              <a:t>global signal distribution around transcriptional start sites (TSSs</a:t>
            </a:r>
            <a:r>
              <a:rPr lang="en-US" sz="3600" b="1" dirty="0" smtClean="0"/>
              <a:t>)</a:t>
            </a:r>
            <a:endParaRPr lang="en-US" sz="3600" b="1" dirty="0"/>
          </a:p>
        </p:txBody>
      </p:sp>
      <p:sp>
        <p:nvSpPr>
          <p:cNvPr id="4" name="Content Placeholder 3"/>
          <p:cNvSpPr>
            <a:spLocks noGrp="1"/>
          </p:cNvSpPr>
          <p:nvPr>
            <p:ph idx="1"/>
          </p:nvPr>
        </p:nvSpPr>
        <p:spPr>
          <a:xfrm>
            <a:off x="228600" y="1951037"/>
            <a:ext cx="8686800" cy="4525963"/>
          </a:xfrm>
        </p:spPr>
        <p:txBody>
          <a:bodyPr>
            <a:normAutofit/>
          </a:bodyPr>
          <a:lstStyle/>
          <a:p>
            <a:r>
              <a:rPr lang="en-US" sz="2400" b="1" dirty="0" err="1" smtClean="0">
                <a:solidFill>
                  <a:srgbClr val="7030A0"/>
                </a:solidFill>
              </a:rPr>
              <a:t>enrichedFragments</a:t>
            </a:r>
            <a:r>
              <a:rPr lang="en-US" sz="2400" dirty="0" smtClean="0"/>
              <a:t>(): calculate </a:t>
            </a:r>
            <a:r>
              <a:rPr lang="en-US" sz="2400" dirty="0"/>
              <a:t>signals around TSSs using the split BAM </a:t>
            </a:r>
            <a:r>
              <a:rPr lang="en-US" sz="2400" dirty="0" smtClean="0"/>
              <a:t>objects</a:t>
            </a:r>
          </a:p>
          <a:p>
            <a:r>
              <a:rPr lang="en-US" sz="2400" b="1" dirty="0" err="1" smtClean="0">
                <a:solidFill>
                  <a:srgbClr val="7030A0"/>
                </a:solidFill>
              </a:rPr>
              <a:t>featureAlignedHeatmap</a:t>
            </a:r>
            <a:r>
              <a:rPr lang="en-US" sz="2400" dirty="0" smtClean="0"/>
              <a:t>(): generate </a:t>
            </a:r>
            <a:r>
              <a:rPr lang="en-US" sz="2400" dirty="0"/>
              <a:t>a </a:t>
            </a:r>
            <a:r>
              <a:rPr lang="en-US" sz="2400" dirty="0" err="1"/>
              <a:t>heatmap</a:t>
            </a:r>
            <a:r>
              <a:rPr lang="en-US" sz="2400" dirty="0"/>
              <a:t> showing signal distribution around </a:t>
            </a:r>
            <a:r>
              <a:rPr lang="en-US" sz="2400" dirty="0" smtClean="0"/>
              <a:t>TSSs</a:t>
            </a:r>
          </a:p>
          <a:p>
            <a:r>
              <a:rPr lang="en-US" sz="2400" b="1" dirty="0" err="1" smtClean="0">
                <a:solidFill>
                  <a:srgbClr val="7030A0"/>
                </a:solidFill>
              </a:rPr>
              <a:t>matplot</a:t>
            </a:r>
            <a:r>
              <a:rPr lang="en-US" sz="2400" dirty="0" smtClean="0"/>
              <a:t>(): summarize </a:t>
            </a:r>
            <a:r>
              <a:rPr lang="en-US" sz="2400" dirty="0"/>
              <a:t>the signal distribution around TSSs using a density </a:t>
            </a:r>
            <a:r>
              <a:rPr lang="en-US" sz="2400" dirty="0" smtClean="0"/>
              <a:t>plot</a:t>
            </a:r>
          </a:p>
        </p:txBody>
      </p:sp>
      <p:cxnSp>
        <p:nvCxnSpPr>
          <p:cNvPr id="5" name="Straight Connector 4"/>
          <p:cNvCxnSpPr/>
          <p:nvPr/>
        </p:nvCxnSpPr>
        <p:spPr>
          <a:xfrm>
            <a:off x="152400" y="14478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13016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5575" y="76200"/>
            <a:ext cx="8988425" cy="1143000"/>
          </a:xfrm>
        </p:spPr>
        <p:txBody>
          <a:bodyPr>
            <a:noAutofit/>
          </a:bodyPr>
          <a:lstStyle/>
          <a:p>
            <a:r>
              <a:rPr lang="en-US" sz="3600" b="1" dirty="0" err="1" smtClean="0"/>
              <a:t>Heatmaps</a:t>
            </a:r>
            <a:r>
              <a:rPr lang="en-US" sz="3600" b="1" dirty="0" smtClean="0"/>
              <a:t> showing distribution of reads from different bins around TSSs</a:t>
            </a:r>
            <a:endParaRPr lang="en-US" sz="3600" b="1" dirty="0"/>
          </a:p>
        </p:txBody>
      </p:sp>
      <p:sp>
        <p:nvSpPr>
          <p:cNvPr id="5" name="AutoShape 2" descr="Figure 10. Heatmap showing distributions of reads from different bins around TSS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Figure 10. Heatmap showing distributions of reads from different bins around TSS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Figure 10. Heatmap showing distributions of reads from different bins around TSS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2106" y="1791591"/>
            <a:ext cx="4541894" cy="5042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791592"/>
            <a:ext cx="4339507" cy="500109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295400" y="1332190"/>
            <a:ext cx="2356104" cy="369332"/>
          </a:xfrm>
          <a:prstGeom prst="rect">
            <a:avLst/>
          </a:prstGeom>
          <a:noFill/>
        </p:spPr>
        <p:txBody>
          <a:bodyPr wrap="square" rtlCol="0">
            <a:spAutoFit/>
          </a:bodyPr>
          <a:lstStyle/>
          <a:p>
            <a:r>
              <a:rPr lang="en-US" b="1" dirty="0" smtClean="0"/>
              <a:t>A</a:t>
            </a:r>
            <a:r>
              <a:rPr lang="en-US" dirty="0" smtClean="0"/>
              <a:t> (High quality) </a:t>
            </a:r>
            <a:endParaRPr lang="en-US" dirty="0"/>
          </a:p>
        </p:txBody>
      </p:sp>
      <p:sp>
        <p:nvSpPr>
          <p:cNvPr id="11" name="TextBox 10"/>
          <p:cNvSpPr txBox="1"/>
          <p:nvPr/>
        </p:nvSpPr>
        <p:spPr>
          <a:xfrm>
            <a:off x="6248400" y="1295400"/>
            <a:ext cx="2356104" cy="369332"/>
          </a:xfrm>
          <a:prstGeom prst="rect">
            <a:avLst/>
          </a:prstGeom>
          <a:noFill/>
        </p:spPr>
        <p:txBody>
          <a:bodyPr wrap="square" rtlCol="0">
            <a:spAutoFit/>
          </a:bodyPr>
          <a:lstStyle/>
          <a:p>
            <a:r>
              <a:rPr lang="en-US" b="1" dirty="0"/>
              <a:t>B</a:t>
            </a:r>
            <a:r>
              <a:rPr lang="en-US" dirty="0" smtClean="0"/>
              <a:t> (Poor quality) </a:t>
            </a:r>
            <a:endParaRPr lang="en-US" dirty="0"/>
          </a:p>
        </p:txBody>
      </p:sp>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204912"/>
            <a:ext cx="642938"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400" y="1143000"/>
            <a:ext cx="661987"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7348538" y="6553200"/>
            <a:ext cx="1643062" cy="381000"/>
          </a:xfrm>
          <a:prstGeom prst="rect">
            <a:avLst/>
          </a:prstGeom>
          <a:noFill/>
        </p:spPr>
        <p:txBody>
          <a:bodyPr wrap="square" rtlCol="0">
            <a:spAutoFit/>
          </a:bodyPr>
          <a:lstStyle/>
          <a:p>
            <a:r>
              <a:rPr lang="en-US" dirty="0" smtClean="0"/>
              <a:t>(</a:t>
            </a:r>
            <a:r>
              <a:rPr lang="en-US" dirty="0" err="1" smtClean="0"/>
              <a:t>Ou</a:t>
            </a:r>
            <a:r>
              <a:rPr lang="en-US" dirty="0" smtClean="0"/>
              <a:t> et al. 2018)</a:t>
            </a:r>
            <a:endParaRPr lang="en-US" dirty="0"/>
          </a:p>
        </p:txBody>
      </p:sp>
      <p:cxnSp>
        <p:nvCxnSpPr>
          <p:cNvPr id="15" name="Straight Connector 14"/>
          <p:cNvCxnSpPr/>
          <p:nvPr/>
        </p:nvCxnSpPr>
        <p:spPr>
          <a:xfrm>
            <a:off x="152400" y="11430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859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155575" y="76200"/>
            <a:ext cx="8988425" cy="1143000"/>
          </a:xfrm>
        </p:spPr>
        <p:txBody>
          <a:bodyPr>
            <a:noAutofit/>
          </a:bodyPr>
          <a:lstStyle/>
          <a:p>
            <a:r>
              <a:rPr lang="en-US" sz="3600" b="1" dirty="0" smtClean="0"/>
              <a:t>Density plots showing distribution of reads from different bins around TSSs</a:t>
            </a:r>
            <a:endParaRPr lang="en-US" sz="3600" b="1" dirty="0"/>
          </a:p>
        </p:txBody>
      </p:sp>
      <p:sp>
        <p:nvSpPr>
          <p:cNvPr id="4" name="AutoShape 6" descr="Figure 10. Heatmap showing distributions of reads from different bins around TSS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1143000" y="1789390"/>
            <a:ext cx="2356104" cy="369332"/>
          </a:xfrm>
          <a:prstGeom prst="rect">
            <a:avLst/>
          </a:prstGeom>
          <a:noFill/>
        </p:spPr>
        <p:txBody>
          <a:bodyPr wrap="square" rtlCol="0">
            <a:spAutoFit/>
          </a:bodyPr>
          <a:lstStyle/>
          <a:p>
            <a:r>
              <a:rPr lang="en-US" b="1" dirty="0" smtClean="0"/>
              <a:t>A</a:t>
            </a:r>
            <a:r>
              <a:rPr lang="en-US" dirty="0" smtClean="0"/>
              <a:t> (High quality) </a:t>
            </a:r>
            <a:endParaRPr lang="en-US" dirty="0"/>
          </a:p>
        </p:txBody>
      </p:sp>
      <p:sp>
        <p:nvSpPr>
          <p:cNvPr id="6" name="TextBox 5"/>
          <p:cNvSpPr txBox="1"/>
          <p:nvPr/>
        </p:nvSpPr>
        <p:spPr>
          <a:xfrm>
            <a:off x="5867400" y="1752600"/>
            <a:ext cx="2356104" cy="369332"/>
          </a:xfrm>
          <a:prstGeom prst="rect">
            <a:avLst/>
          </a:prstGeom>
          <a:noFill/>
        </p:spPr>
        <p:txBody>
          <a:bodyPr wrap="square" rtlCol="0">
            <a:spAutoFit/>
          </a:bodyPr>
          <a:lstStyle/>
          <a:p>
            <a:r>
              <a:rPr lang="en-US" b="1" dirty="0"/>
              <a:t>B</a:t>
            </a:r>
            <a:r>
              <a:rPr lang="en-US" dirty="0" smtClean="0"/>
              <a:t> (Poor quality) </a:t>
            </a:r>
            <a:endParaRPr lang="en-US" dirty="0"/>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662112"/>
            <a:ext cx="642938"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1413" y="1644372"/>
            <a:ext cx="661987"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 y="2209800"/>
            <a:ext cx="4065394" cy="399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7861" y="2209801"/>
            <a:ext cx="3846643" cy="399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7281862" y="6324600"/>
            <a:ext cx="1643062" cy="381000"/>
          </a:xfrm>
          <a:prstGeom prst="rect">
            <a:avLst/>
          </a:prstGeom>
          <a:noFill/>
        </p:spPr>
        <p:txBody>
          <a:bodyPr wrap="square" rtlCol="0">
            <a:spAutoFit/>
          </a:bodyPr>
          <a:lstStyle/>
          <a:p>
            <a:r>
              <a:rPr lang="en-US" dirty="0" smtClean="0"/>
              <a:t>(</a:t>
            </a:r>
            <a:r>
              <a:rPr lang="en-US" dirty="0" err="1" smtClean="0"/>
              <a:t>Ou</a:t>
            </a:r>
            <a:r>
              <a:rPr lang="en-US" dirty="0" smtClean="0"/>
              <a:t> et al. 2018)</a:t>
            </a:r>
            <a:endParaRPr lang="en-US" dirty="0"/>
          </a:p>
        </p:txBody>
      </p:sp>
      <p:cxnSp>
        <p:nvCxnSpPr>
          <p:cNvPr id="12" name="Straight Connector 11"/>
          <p:cNvCxnSpPr/>
          <p:nvPr/>
        </p:nvCxnSpPr>
        <p:spPr>
          <a:xfrm>
            <a:off x="152400" y="12192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8109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t>Transcription Start Site (TSS) Enrichment Score</a:t>
            </a:r>
            <a:endParaRPr lang="en-US" sz="3600" dirty="0"/>
          </a:p>
        </p:txBody>
      </p:sp>
      <p:sp>
        <p:nvSpPr>
          <p:cNvPr id="3" name="Content Placeholder 2"/>
          <p:cNvSpPr>
            <a:spLocks noGrp="1"/>
          </p:cNvSpPr>
          <p:nvPr>
            <p:ph idx="1"/>
          </p:nvPr>
        </p:nvSpPr>
        <p:spPr/>
        <p:txBody>
          <a:bodyPr>
            <a:normAutofit/>
          </a:bodyPr>
          <a:lstStyle/>
          <a:p>
            <a:r>
              <a:rPr lang="en-US" sz="2400" dirty="0" smtClean="0"/>
              <a:t>GTF annotation file-dependent</a:t>
            </a:r>
          </a:p>
          <a:p>
            <a:r>
              <a:rPr lang="en-US" sz="2400" dirty="0" smtClean="0"/>
              <a:t> Definition: </a:t>
            </a:r>
            <a:r>
              <a:rPr lang="en-US" sz="2400" dirty="0">
                <a:hlinkClick r:id="rId2"/>
              </a:rPr>
              <a:t>https://www.encodeproject.org/data-standards/terms/#</a:t>
            </a:r>
            <a:r>
              <a:rPr lang="en-US" sz="2400" dirty="0" smtClean="0">
                <a:hlinkClick r:id="rId2"/>
              </a:rPr>
              <a:t>enrichment</a:t>
            </a:r>
            <a:endParaRPr lang="en-US" sz="2400" dirty="0" smtClean="0"/>
          </a:p>
          <a:p>
            <a:r>
              <a:rPr lang="en-US" sz="2400" dirty="0" err="1" smtClean="0"/>
              <a:t>TSSEscore</a:t>
            </a:r>
            <a:r>
              <a:rPr lang="en-US" sz="2400" dirty="0" smtClean="0"/>
              <a:t>()</a:t>
            </a:r>
            <a:endParaRPr lang="en-US" sz="2400" dirty="0"/>
          </a:p>
        </p:txBody>
      </p:sp>
      <p:cxnSp>
        <p:nvCxnSpPr>
          <p:cNvPr id="4" name="Straight Connector 3"/>
          <p:cNvCxnSpPr/>
          <p:nvPr/>
        </p:nvCxnSpPr>
        <p:spPr>
          <a:xfrm>
            <a:off x="152400" y="13716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6235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10600" cy="1143000"/>
          </a:xfrm>
        </p:spPr>
        <p:txBody>
          <a:bodyPr>
            <a:noAutofit/>
          </a:bodyPr>
          <a:lstStyle/>
          <a:p>
            <a:r>
              <a:rPr lang="en-US" sz="3600" b="1" dirty="0" smtClean="0"/>
              <a:t>(6) Streamlining </a:t>
            </a:r>
            <a:r>
              <a:rPr lang="en-US" sz="3600" b="1" dirty="0"/>
              <a:t>IGV snapshots showing </a:t>
            </a:r>
            <a:r>
              <a:rPr lang="en-US" sz="3600" b="1" dirty="0" smtClean="0"/>
              <a:t>reads </a:t>
            </a:r>
            <a:r>
              <a:rPr lang="en-US" sz="3600" b="1" dirty="0"/>
              <a:t>distribution along </a:t>
            </a:r>
            <a:r>
              <a:rPr lang="en-US" sz="3600" b="1" dirty="0" smtClean="0"/>
              <a:t>HK genes</a:t>
            </a:r>
            <a:endParaRPr lang="en-US" sz="3600" b="1" dirty="0"/>
          </a:p>
        </p:txBody>
      </p:sp>
      <p:sp>
        <p:nvSpPr>
          <p:cNvPr id="4" name="Rectangle 2"/>
          <p:cNvSpPr>
            <a:spLocks noChangeArrowheads="1"/>
          </p:cNvSpPr>
          <p:nvPr/>
        </p:nvSpPr>
        <p:spPr bwMode="auto">
          <a:xfrm>
            <a:off x="76200" y="1841081"/>
            <a:ext cx="9067800" cy="229771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0937" numCol="1" anchor="ctr" anchorCtr="0" compatLnSpc="1">
            <a:prstTxWarp prst="textNoShape">
              <a:avLst/>
            </a:prstTxWarp>
            <a:spAutoFit/>
          </a:bodyPr>
          <a:lstStyle/>
          <a:p>
            <a:pPr lvl="0" fontAlgn="base">
              <a:spcBef>
                <a:spcPct val="0"/>
              </a:spcBef>
              <a:spcAft>
                <a:spcPct val="0"/>
              </a:spcAft>
            </a:pPr>
            <a:r>
              <a:rPr kumimoji="0" lang="en-US" sz="2400" i="0" u="none" strike="noStrike" cap="none" normalizeH="0" baseline="0" dirty="0" smtClean="0">
                <a:ln>
                  <a:noFill/>
                </a:ln>
                <a:effectLst/>
                <a:cs typeface="Courier New" pitchFamily="49" charset="0"/>
              </a:rPr>
              <a:t>## access</a:t>
            </a:r>
            <a:r>
              <a:rPr kumimoji="0" lang="en-US" sz="2400" i="0" u="none" strike="noStrike" cap="none" normalizeH="0" dirty="0" smtClean="0">
                <a:ln>
                  <a:noFill/>
                </a:ln>
                <a:effectLst/>
                <a:cs typeface="Courier New" pitchFamily="49" charset="0"/>
              </a:rPr>
              <a:t> the function </a:t>
            </a:r>
            <a:r>
              <a:rPr kumimoji="0" lang="en-US" sz="2400" b="0" i="0" u="none" strike="noStrike" cap="none" normalizeH="0" baseline="0" dirty="0" err="1" smtClean="0">
                <a:ln>
                  <a:noFill/>
                </a:ln>
                <a:solidFill>
                  <a:srgbClr val="444444"/>
                </a:solidFill>
                <a:effectLst/>
                <a:cs typeface="Courier New" pitchFamily="49" charset="0"/>
              </a:rPr>
              <a:t>IGVSnapshot</a:t>
            </a:r>
            <a:r>
              <a:rPr kumimoji="0" lang="en-US" sz="2400" b="0" i="0" u="none" strike="noStrike" cap="none" normalizeH="0" baseline="0" dirty="0" smtClean="0">
                <a:ln>
                  <a:noFill/>
                </a:ln>
                <a:solidFill>
                  <a:srgbClr val="444444"/>
                </a:solidFill>
                <a:effectLst/>
                <a:cs typeface="Courier New" pitchFamily="49" charset="0"/>
              </a:rPr>
              <a:t>()</a:t>
            </a:r>
            <a:endParaRPr kumimoji="0" lang="en-US" sz="2400" b="1" i="0" u="none" strike="noStrike" cap="none" normalizeH="0" baseline="0" dirty="0" smtClean="0">
              <a:ln>
                <a:noFill/>
              </a:ln>
              <a:solidFill>
                <a:srgbClr val="990000"/>
              </a:solidFill>
              <a:effectLst/>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990000"/>
                </a:solidFill>
                <a:effectLst/>
                <a:cs typeface="Courier New" pitchFamily="49" charset="0"/>
              </a:rPr>
              <a:t>source</a:t>
            </a:r>
            <a:r>
              <a:rPr kumimoji="0" lang="en-US" sz="2400" b="0" i="0" u="none" strike="noStrike" cap="none" normalizeH="0" baseline="0" dirty="0" smtClean="0">
                <a:ln>
                  <a:noFill/>
                </a:ln>
                <a:solidFill>
                  <a:srgbClr val="444444"/>
                </a:solidFill>
                <a:effectLst/>
                <a:cs typeface="Courier New" pitchFamily="49" charset="0"/>
              </a:rPr>
              <a:t>(</a:t>
            </a:r>
            <a:r>
              <a:rPr kumimoji="0" lang="en-US" sz="2400" b="0" i="0" u="none" strike="noStrike" cap="none" normalizeH="0" baseline="0" dirty="0" err="1" smtClean="0">
                <a:ln>
                  <a:noFill/>
                </a:ln>
                <a:solidFill>
                  <a:srgbClr val="444444"/>
                </a:solidFill>
                <a:effectLst/>
                <a:cs typeface="Courier New" pitchFamily="49" charset="0"/>
              </a:rPr>
              <a:t>system.file</a:t>
            </a:r>
            <a:r>
              <a:rPr kumimoji="0" lang="en-US" sz="2400" b="0" i="0" u="none" strike="noStrike" cap="none" normalizeH="0" baseline="0" dirty="0" smtClean="0">
                <a:ln>
                  <a:noFill/>
                </a:ln>
                <a:solidFill>
                  <a:srgbClr val="444444"/>
                </a:solidFill>
                <a:effectLst/>
                <a:cs typeface="Courier New" pitchFamily="49" charset="0"/>
              </a:rPr>
              <a:t>(</a:t>
            </a:r>
            <a:r>
              <a:rPr kumimoji="0" lang="en-US" sz="2400" b="0" i="0" u="none" strike="noStrike" cap="none" normalizeH="0" baseline="0" dirty="0" smtClean="0">
                <a:ln>
                  <a:noFill/>
                </a:ln>
                <a:solidFill>
                  <a:srgbClr val="DD1144"/>
                </a:solidFill>
                <a:effectLst/>
                <a:cs typeface="Courier New" pitchFamily="49" charset="0"/>
              </a:rPr>
              <a:t>"</a:t>
            </a:r>
            <a:r>
              <a:rPr kumimoji="0" lang="en-US" sz="2400" b="0" i="0" u="none" strike="noStrike" cap="none" normalizeH="0" baseline="0" dirty="0" err="1" smtClean="0">
                <a:ln>
                  <a:noFill/>
                </a:ln>
                <a:solidFill>
                  <a:srgbClr val="DD1144"/>
                </a:solidFill>
                <a:effectLst/>
                <a:cs typeface="Courier New" pitchFamily="49" charset="0"/>
              </a:rPr>
              <a:t>extdata</a:t>
            </a:r>
            <a:r>
              <a:rPr kumimoji="0" lang="en-US" sz="2400" b="0" i="0" u="none" strike="noStrike" cap="none" normalizeH="0" baseline="0" dirty="0" smtClean="0">
                <a:ln>
                  <a:noFill/>
                </a:ln>
                <a:solidFill>
                  <a:srgbClr val="DD1144"/>
                </a:solidFill>
                <a:effectLst/>
                <a:cs typeface="Courier New" pitchFamily="49" charset="0"/>
              </a:rPr>
              <a:t>"</a:t>
            </a:r>
            <a:r>
              <a:rPr kumimoji="0" lang="en-US" sz="2400" b="0" i="0" u="none" strike="noStrike" cap="none" normalizeH="0" baseline="0" dirty="0" smtClean="0">
                <a:ln>
                  <a:noFill/>
                </a:ln>
                <a:solidFill>
                  <a:srgbClr val="444444"/>
                </a:solidFill>
                <a:effectLst/>
                <a:cs typeface="Courier New" pitchFamily="49" charset="0"/>
              </a:rPr>
              <a:t>, </a:t>
            </a:r>
            <a:r>
              <a:rPr kumimoji="0" lang="en-US" sz="2400" b="0" i="0" u="none" strike="noStrike" cap="none" normalizeH="0" baseline="0" dirty="0" smtClean="0">
                <a:ln>
                  <a:noFill/>
                </a:ln>
                <a:solidFill>
                  <a:srgbClr val="DD1144"/>
                </a:solidFill>
                <a:effectLst/>
                <a:cs typeface="Courier New" pitchFamily="49" charset="0"/>
              </a:rPr>
              <a:t>"</a:t>
            </a:r>
            <a:r>
              <a:rPr kumimoji="0" lang="en-US" sz="2400" b="0" i="0" u="none" strike="noStrike" cap="none" normalizeH="0" baseline="0" dirty="0" err="1" smtClean="0">
                <a:ln>
                  <a:noFill/>
                </a:ln>
                <a:solidFill>
                  <a:srgbClr val="DD1144"/>
                </a:solidFill>
                <a:effectLst/>
                <a:cs typeface="Courier New" pitchFamily="49" charset="0"/>
              </a:rPr>
              <a:t>IGVSnapshot.R</a:t>
            </a:r>
            <a:r>
              <a:rPr kumimoji="0" lang="en-US" sz="2400" b="0" i="0" u="none" strike="noStrike" cap="none" normalizeH="0" baseline="0" dirty="0" smtClean="0">
                <a:ln>
                  <a:noFill/>
                </a:ln>
                <a:solidFill>
                  <a:srgbClr val="DD1144"/>
                </a:solidFill>
                <a:effectLst/>
                <a:cs typeface="Courier New" pitchFamily="49" charset="0"/>
              </a:rPr>
              <a:t>"</a:t>
            </a:r>
            <a:r>
              <a:rPr kumimoji="0" lang="en-US" sz="2400" b="0" i="0" u="none" strike="noStrike" cap="none" normalizeH="0" baseline="0" dirty="0" smtClean="0">
                <a:ln>
                  <a:noFill/>
                </a:ln>
                <a:solidFill>
                  <a:srgbClr val="444444"/>
                </a:solidFill>
                <a:effectLst/>
                <a:cs typeface="Courier New" pitchFamily="49" charset="0"/>
              </a:rPr>
              <a:t>, package = </a:t>
            </a:r>
            <a:r>
              <a:rPr kumimoji="0" lang="en-US" sz="2400" b="0" i="0" u="none" strike="noStrike" cap="none" normalizeH="0" baseline="0" dirty="0" smtClean="0">
                <a:ln>
                  <a:noFill/>
                </a:ln>
                <a:solidFill>
                  <a:srgbClr val="DD1144"/>
                </a:solidFill>
                <a:effectLst/>
                <a:cs typeface="Courier New" pitchFamily="49" charset="0"/>
              </a:rPr>
              <a:t>"</a:t>
            </a:r>
            <a:r>
              <a:rPr kumimoji="0" lang="en-US" sz="2400" b="0" i="0" u="none" strike="noStrike" cap="none" normalizeH="0" baseline="0" dirty="0" err="1" smtClean="0">
                <a:ln>
                  <a:noFill/>
                </a:ln>
                <a:solidFill>
                  <a:srgbClr val="DD1144"/>
                </a:solidFill>
                <a:effectLst/>
                <a:cs typeface="Courier New" pitchFamily="49" charset="0"/>
              </a:rPr>
              <a:t>ATACseqQC</a:t>
            </a:r>
            <a:r>
              <a:rPr kumimoji="0" lang="en-US" sz="2400" b="0" i="0" u="none" strike="noStrike" cap="none" normalizeH="0" baseline="0" dirty="0" smtClean="0">
                <a:ln>
                  <a:noFill/>
                </a:ln>
                <a:solidFill>
                  <a:srgbClr val="DD1144"/>
                </a:solidFill>
                <a:effectLst/>
                <a:cs typeface="Courier New" pitchFamily="49" charset="0"/>
              </a:rPr>
              <a:t>"</a:t>
            </a:r>
            <a:r>
              <a:rPr kumimoji="0" lang="en-US" sz="2400" b="0" i="0" u="none" strike="noStrike" cap="none" normalizeH="0" baseline="0" dirty="0" smtClean="0">
                <a:ln>
                  <a:noFill/>
                </a:ln>
                <a:solidFill>
                  <a:srgbClr val="444444"/>
                </a:solidFill>
                <a:effectLst/>
                <a:cs typeface="Courier New" pitchFamily="49" charset="0"/>
              </a:rPr>
              <a:t>))</a:t>
            </a:r>
            <a:endParaRPr lang="en-US" sz="2400" dirty="0">
              <a:solidFill>
                <a:srgbClr val="444444"/>
              </a:solidFill>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444444"/>
                </a:solidFill>
                <a:effectLst/>
                <a:cs typeface="Courier New" pitchFamily="49" charset="0"/>
              </a:rPr>
              <a:t>##</a:t>
            </a:r>
            <a:r>
              <a:rPr kumimoji="0" lang="en-US" sz="2400" b="0" i="0" u="none" strike="noStrike" cap="none" normalizeH="0" dirty="0" smtClean="0">
                <a:ln>
                  <a:noFill/>
                </a:ln>
                <a:solidFill>
                  <a:srgbClr val="444444"/>
                </a:solidFill>
                <a:effectLst/>
                <a:cs typeface="Courier New" pitchFamily="49" charset="0"/>
              </a:rPr>
              <a:t> streamline IGV snapshots</a:t>
            </a:r>
            <a:endParaRPr kumimoji="0" lang="en-US" sz="2400" b="0" i="0" u="none" strike="noStrike" cap="none" normalizeH="0" baseline="0" dirty="0" smtClean="0">
              <a:ln>
                <a:noFill/>
              </a:ln>
              <a:solidFill>
                <a:srgbClr val="444444"/>
              </a:solidFill>
              <a:effectLst/>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err="1" smtClean="0">
                <a:ln>
                  <a:noFill/>
                </a:ln>
                <a:solidFill>
                  <a:srgbClr val="7030A0"/>
                </a:solidFill>
                <a:effectLst/>
                <a:cs typeface="Courier New" pitchFamily="49" charset="0"/>
              </a:rPr>
              <a:t>IGVSnapshot</a:t>
            </a:r>
            <a:r>
              <a:rPr kumimoji="0" lang="en-US" sz="2400" b="0" i="0" u="none" strike="noStrike" cap="none" normalizeH="0" baseline="0" dirty="0" smtClean="0">
                <a:ln>
                  <a:noFill/>
                </a:ln>
                <a:solidFill>
                  <a:srgbClr val="444444"/>
                </a:solidFill>
                <a:effectLst/>
                <a:cs typeface="Courier New" pitchFamily="49" charset="0"/>
              </a:rPr>
              <a:t>(</a:t>
            </a:r>
            <a:r>
              <a:rPr kumimoji="0" lang="en-US" sz="2400" b="0" i="0" u="none" strike="noStrike" cap="none" normalizeH="0" baseline="0" dirty="0" err="1" smtClean="0">
                <a:ln>
                  <a:noFill/>
                </a:ln>
                <a:solidFill>
                  <a:srgbClr val="444444"/>
                </a:solidFill>
                <a:effectLst/>
                <a:cs typeface="Courier New" pitchFamily="49" charset="0"/>
              </a:rPr>
              <a:t>maxMem</a:t>
            </a:r>
            <a:r>
              <a:rPr kumimoji="0" lang="en-US" sz="2400" b="0" i="0" u="none" strike="noStrike" cap="none" normalizeH="0" baseline="0" dirty="0" smtClean="0">
                <a:ln>
                  <a:noFill/>
                </a:ln>
                <a:solidFill>
                  <a:srgbClr val="444444"/>
                </a:solidFill>
                <a:effectLst/>
                <a:cs typeface="Courier New" pitchFamily="49" charset="0"/>
              </a:rPr>
              <a:t>=</a:t>
            </a:r>
            <a:r>
              <a:rPr kumimoji="0" lang="en-US" sz="2400" b="0" i="0" u="none" strike="noStrike" cap="none" normalizeH="0" baseline="0" dirty="0" smtClean="0">
                <a:ln>
                  <a:noFill/>
                </a:ln>
                <a:solidFill>
                  <a:srgbClr val="DD1144"/>
                </a:solidFill>
                <a:effectLst/>
                <a:cs typeface="Courier New" pitchFamily="49" charset="0"/>
              </a:rPr>
              <a:t>"lm"</a:t>
            </a:r>
            <a:r>
              <a:rPr kumimoji="0" lang="en-US" sz="2400" b="0" i="0" u="none" strike="noStrike" cap="none" normalizeH="0" baseline="0" dirty="0" smtClean="0">
                <a:ln>
                  <a:noFill/>
                </a:ln>
                <a:solidFill>
                  <a:srgbClr val="444444"/>
                </a:solidFill>
                <a:effectLst/>
                <a:cs typeface="Courier New" pitchFamily="49" charset="0"/>
              </a:rPr>
              <a:t>, </a:t>
            </a:r>
            <a:r>
              <a:rPr kumimoji="0" lang="en-US" sz="2400" b="0" i="0" u="none" strike="noStrike" cap="none" normalizeH="0" baseline="0" dirty="0" err="1" smtClean="0">
                <a:ln>
                  <a:noFill/>
                </a:ln>
                <a:solidFill>
                  <a:srgbClr val="444444"/>
                </a:solidFill>
                <a:effectLst/>
                <a:cs typeface="Courier New" pitchFamily="49" charset="0"/>
              </a:rPr>
              <a:t>genomeBuild</a:t>
            </a:r>
            <a:r>
              <a:rPr kumimoji="0" lang="en-US" sz="2400" b="0" i="0" u="none" strike="noStrike" cap="none" normalizeH="0" baseline="0" dirty="0" smtClean="0">
                <a:ln>
                  <a:noFill/>
                </a:ln>
                <a:solidFill>
                  <a:srgbClr val="444444"/>
                </a:solidFill>
                <a:effectLst/>
                <a:cs typeface="Courier New" pitchFamily="49" charset="0"/>
              </a:rPr>
              <a:t> = </a:t>
            </a:r>
            <a:r>
              <a:rPr kumimoji="0" lang="en-US" sz="2400" b="0" i="0" u="none" strike="noStrike" cap="none" normalizeH="0" baseline="0" dirty="0" smtClean="0">
                <a:ln>
                  <a:noFill/>
                </a:ln>
                <a:solidFill>
                  <a:srgbClr val="DD1144"/>
                </a:solidFill>
                <a:effectLst/>
                <a:cs typeface="Courier New" pitchFamily="49" charset="0"/>
              </a:rPr>
              <a:t>"hg19"</a:t>
            </a:r>
            <a:r>
              <a:rPr kumimoji="0" lang="en-US" sz="2400" b="0" i="0" u="none" strike="noStrike" cap="none" normalizeH="0" baseline="0" dirty="0" smtClean="0">
                <a:ln>
                  <a:noFill/>
                </a:ln>
                <a:solidFill>
                  <a:srgbClr val="444444"/>
                </a:solidFill>
                <a:effectLst/>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444444"/>
                </a:solidFill>
                <a:effectLst/>
                <a:cs typeface="Courier New" pitchFamily="49" charset="0"/>
              </a:rPr>
              <a:t>bamFileFullPathOrURLs</a:t>
            </a:r>
            <a:r>
              <a:rPr kumimoji="0" lang="en-US" sz="2400" b="0" i="0" u="none" strike="noStrike" cap="none" normalizeH="0" baseline="0" dirty="0" smtClean="0">
                <a:ln>
                  <a:noFill/>
                </a:ln>
                <a:solidFill>
                  <a:srgbClr val="444444"/>
                </a:solidFill>
                <a:effectLst/>
                <a:cs typeface="Courier New" pitchFamily="49" charset="0"/>
              </a:rPr>
              <a:t> = </a:t>
            </a:r>
            <a:r>
              <a:rPr kumimoji="0" lang="en-US" sz="2400" b="0" i="0" u="none" strike="noStrike" cap="none" normalizeH="0" baseline="0" dirty="0" err="1" smtClean="0">
                <a:ln>
                  <a:noFill/>
                </a:ln>
                <a:solidFill>
                  <a:srgbClr val="444444"/>
                </a:solidFill>
                <a:effectLst/>
                <a:cs typeface="Courier New" pitchFamily="49" charset="0"/>
              </a:rPr>
              <a:t>bamFile</a:t>
            </a:r>
            <a:r>
              <a:rPr kumimoji="0" lang="en-US" sz="2400" b="0" i="0" u="none" strike="noStrike" cap="none" normalizeH="0" baseline="0" dirty="0" smtClean="0">
                <a:ln>
                  <a:noFill/>
                </a:ln>
                <a:solidFill>
                  <a:srgbClr val="444444"/>
                </a:solidFill>
                <a:effectLst/>
                <a:cs typeface="Courier New" pitchFamily="49" charset="0"/>
              </a:rPr>
              <a:t>, </a:t>
            </a:r>
          </a:p>
          <a:p>
            <a:pPr lvl="0" fontAlgn="base">
              <a:spcBef>
                <a:spcPct val="0"/>
              </a:spcBef>
              <a:spcAft>
                <a:spcPct val="0"/>
              </a:spcAft>
            </a:pPr>
            <a:r>
              <a:rPr kumimoji="0" lang="en-US" sz="2400" b="0" i="0" u="none" strike="noStrike" cap="none" normalizeH="0" baseline="0" dirty="0" err="1" smtClean="0">
                <a:ln>
                  <a:noFill/>
                </a:ln>
                <a:solidFill>
                  <a:srgbClr val="444444"/>
                </a:solidFill>
                <a:effectLst/>
                <a:cs typeface="Courier New" pitchFamily="49" charset="0"/>
              </a:rPr>
              <a:t>geneNames</a:t>
            </a:r>
            <a:r>
              <a:rPr kumimoji="0" lang="en-US" sz="2400" b="0" i="0" u="none" strike="noStrike" cap="none" normalizeH="0" baseline="0" dirty="0" smtClean="0">
                <a:ln>
                  <a:noFill/>
                </a:ln>
                <a:solidFill>
                  <a:srgbClr val="444444"/>
                </a:solidFill>
                <a:effectLst/>
                <a:cs typeface="Courier New" pitchFamily="49" charset="0"/>
              </a:rPr>
              <a:t> = c(</a:t>
            </a:r>
            <a:r>
              <a:rPr lang="en-US" sz="2400" dirty="0">
                <a:solidFill>
                  <a:srgbClr val="DD1144"/>
                </a:solidFill>
                <a:cs typeface="Courier New" pitchFamily="49" charset="0"/>
              </a:rPr>
              <a:t>"</a:t>
            </a:r>
            <a:r>
              <a:rPr lang="en-US" sz="2400" dirty="0" smtClean="0">
                <a:solidFill>
                  <a:srgbClr val="DD1144"/>
                </a:solidFill>
                <a:cs typeface="Courier New" pitchFamily="49" charset="0"/>
              </a:rPr>
              <a:t>C1orf3</a:t>
            </a:r>
            <a:r>
              <a:rPr lang="en-US" sz="2400" dirty="0">
                <a:solidFill>
                  <a:srgbClr val="DD1144"/>
                </a:solidFill>
                <a:cs typeface="Courier New" pitchFamily="49" charset="0"/>
              </a:rPr>
              <a:t>"</a:t>
            </a:r>
            <a:r>
              <a:rPr kumimoji="0" lang="en-US" sz="2400" b="0" i="0" u="none" strike="noStrike" cap="none" normalizeH="0" baseline="0" dirty="0" smtClean="0">
                <a:ln>
                  <a:noFill/>
                </a:ln>
                <a:solidFill>
                  <a:srgbClr val="444444"/>
                </a:solidFill>
                <a:effectLst/>
                <a:cs typeface="Courier New" pitchFamily="49" charset="0"/>
              </a:rPr>
              <a:t>, </a:t>
            </a:r>
            <a:r>
              <a:rPr lang="en-US" sz="2400" dirty="0">
                <a:solidFill>
                  <a:srgbClr val="DD1144"/>
                </a:solidFill>
                <a:cs typeface="Courier New" pitchFamily="49" charset="0"/>
              </a:rPr>
              <a:t>"</a:t>
            </a:r>
            <a:r>
              <a:rPr lang="en-US" sz="2400" dirty="0" smtClean="0">
                <a:solidFill>
                  <a:srgbClr val="DD1144"/>
                </a:solidFill>
                <a:cs typeface="Courier New" pitchFamily="49" charset="0"/>
              </a:rPr>
              <a:t>GAPDH</a:t>
            </a:r>
            <a:r>
              <a:rPr lang="en-US" sz="2400" dirty="0">
                <a:solidFill>
                  <a:srgbClr val="DD1144"/>
                </a:solidFill>
                <a:cs typeface="Courier New" pitchFamily="49" charset="0"/>
              </a:rPr>
              <a:t>"</a:t>
            </a:r>
            <a:r>
              <a:rPr kumimoji="0" lang="en-US" sz="2400" b="0" i="0" u="none" strike="noStrike" cap="none" normalizeH="0" baseline="0" dirty="0" smtClean="0">
                <a:ln>
                  <a:noFill/>
                </a:ln>
                <a:solidFill>
                  <a:srgbClr val="444444"/>
                </a:solidFill>
                <a:effectLst/>
                <a:cs typeface="Courier New" pitchFamily="49" charset="0"/>
              </a:rPr>
              <a:t>))</a:t>
            </a:r>
            <a:r>
              <a:rPr kumimoji="0" lang="en-US" sz="2400" b="0" i="0" u="none" strike="noStrike" cap="none" normalizeH="0" baseline="0" dirty="0" smtClean="0">
                <a:ln>
                  <a:noFill/>
                </a:ln>
                <a:solidFill>
                  <a:schemeClr val="tx1"/>
                </a:solidFill>
                <a:effectLst/>
                <a:cs typeface="Arial" pitchFamily="34" charset="0"/>
              </a:rPr>
              <a:t> </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104" y="4343451"/>
            <a:ext cx="8474896" cy="2349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0" y="4572000"/>
            <a:ext cx="642938"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200" y="5943600"/>
            <a:ext cx="661987"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7119938" y="6502321"/>
            <a:ext cx="1643062" cy="381000"/>
          </a:xfrm>
          <a:prstGeom prst="rect">
            <a:avLst/>
          </a:prstGeom>
          <a:noFill/>
        </p:spPr>
        <p:txBody>
          <a:bodyPr wrap="square" rtlCol="0">
            <a:spAutoFit/>
          </a:bodyPr>
          <a:lstStyle/>
          <a:p>
            <a:r>
              <a:rPr lang="en-US" dirty="0" smtClean="0"/>
              <a:t>(</a:t>
            </a:r>
            <a:r>
              <a:rPr lang="en-US" dirty="0" err="1" smtClean="0"/>
              <a:t>Ou</a:t>
            </a:r>
            <a:r>
              <a:rPr lang="en-US" dirty="0" smtClean="0"/>
              <a:t> et al. 2018)</a:t>
            </a:r>
            <a:endParaRPr lang="en-US" dirty="0"/>
          </a:p>
        </p:txBody>
      </p:sp>
      <p:cxnSp>
        <p:nvCxnSpPr>
          <p:cNvPr id="9" name="Straight Connector 8"/>
          <p:cNvCxnSpPr/>
          <p:nvPr/>
        </p:nvCxnSpPr>
        <p:spPr>
          <a:xfrm>
            <a:off x="152400" y="13716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6210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b="1" dirty="0" smtClean="0"/>
              <a:t>DNA packaging in Eukaryotic cells</a:t>
            </a:r>
            <a:endParaRPr lang="en-US" sz="36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838200"/>
            <a:ext cx="5678070" cy="5715000"/>
          </a:xfrm>
          <a:prstGeom prst="rect">
            <a:avLst/>
          </a:prstGeom>
        </p:spPr>
      </p:pic>
      <p:sp>
        <p:nvSpPr>
          <p:cNvPr id="3" name="Rectangle 2"/>
          <p:cNvSpPr/>
          <p:nvPr/>
        </p:nvSpPr>
        <p:spPr>
          <a:xfrm>
            <a:off x="152400" y="6211669"/>
            <a:ext cx="8839200" cy="646331"/>
          </a:xfrm>
          <a:prstGeom prst="rect">
            <a:avLst/>
          </a:prstGeom>
        </p:spPr>
        <p:txBody>
          <a:bodyPr wrap="square">
            <a:spAutoFit/>
          </a:bodyPr>
          <a:lstStyle/>
          <a:p>
            <a:r>
              <a:rPr lang="en-US" dirty="0" smtClean="0"/>
              <a:t>Nature </a:t>
            </a:r>
            <a:r>
              <a:rPr lang="en-US" dirty="0"/>
              <a:t>Education 1(1):</a:t>
            </a:r>
            <a:r>
              <a:rPr lang="en-US" dirty="0" smtClean="0"/>
              <a:t>26 (https</a:t>
            </a:r>
            <a:r>
              <a:rPr lang="en-US" dirty="0"/>
              <a:t>://www.nature.com/scitable/topicpage/dna-packaging-nucleosomes-and-chromatin-310)</a:t>
            </a:r>
          </a:p>
        </p:txBody>
      </p:sp>
      <p:cxnSp>
        <p:nvCxnSpPr>
          <p:cNvPr id="5" name="Straight Connector 4"/>
          <p:cNvCxnSpPr/>
          <p:nvPr/>
        </p:nvCxnSpPr>
        <p:spPr>
          <a:xfrm>
            <a:off x="304800" y="914400"/>
            <a:ext cx="86106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2251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t>(7) Assessing </a:t>
            </a:r>
            <a:r>
              <a:rPr lang="en-US" sz="3600" b="1" dirty="0"/>
              <a:t>footprints of DNA-binding </a:t>
            </a:r>
            <a:r>
              <a:rPr lang="en-US" sz="3600" b="1" dirty="0" smtClean="0"/>
              <a:t>factors</a:t>
            </a:r>
            <a:endParaRPr lang="en-US" sz="3600" b="1" dirty="0"/>
          </a:p>
        </p:txBody>
      </p:sp>
      <p:sp>
        <p:nvSpPr>
          <p:cNvPr id="3" name="Rectangle 1"/>
          <p:cNvSpPr>
            <a:spLocks noChangeArrowheads="1"/>
          </p:cNvSpPr>
          <p:nvPr/>
        </p:nvSpPr>
        <p:spPr bwMode="auto">
          <a:xfrm>
            <a:off x="98852" y="1524000"/>
            <a:ext cx="4767780" cy="100505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0937"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smtClean="0">
                <a:ln>
                  <a:noFill/>
                </a:ln>
                <a:solidFill>
                  <a:srgbClr val="999988"/>
                </a:solidFill>
                <a:effectLst/>
                <a:cs typeface="Courier New" pitchFamily="49" charset="0"/>
              </a:rPr>
              <a:t>## get PWM of TFs</a:t>
            </a:r>
            <a:endParaRPr kumimoji="0" lang="en-US" sz="2000" b="0" i="0" u="none" strike="noStrike" cap="none" normalizeH="0" baseline="0" dirty="0" smtClean="0">
              <a:ln>
                <a:noFill/>
              </a:ln>
              <a:solidFill>
                <a:srgbClr val="444444"/>
              </a:solidFill>
              <a:effectLst/>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444444"/>
                </a:solidFill>
                <a:effectLst/>
                <a:cs typeface="Courier New" pitchFamily="49" charset="0"/>
              </a:rPr>
              <a:t>CTCF &lt;- query(</a:t>
            </a:r>
            <a:r>
              <a:rPr kumimoji="0" lang="en-US" sz="2000" b="0" i="0" u="none" strike="noStrike" cap="none" normalizeH="0" baseline="0" dirty="0" err="1" smtClean="0">
                <a:ln>
                  <a:noFill/>
                </a:ln>
                <a:solidFill>
                  <a:srgbClr val="444444"/>
                </a:solidFill>
                <a:effectLst/>
                <a:cs typeface="Courier New" pitchFamily="49" charset="0"/>
              </a:rPr>
              <a:t>MotifDb</a:t>
            </a:r>
            <a:r>
              <a:rPr kumimoji="0" lang="en-US" sz="2000" b="0" i="0" u="none" strike="noStrike" cap="none" normalizeH="0" baseline="0" dirty="0" smtClean="0">
                <a:ln>
                  <a:noFill/>
                </a:ln>
                <a:solidFill>
                  <a:srgbClr val="444444"/>
                </a:solidFill>
                <a:effectLst/>
                <a:cs typeface="Courier New" pitchFamily="49" charset="0"/>
              </a:rPr>
              <a:t>, c(</a:t>
            </a:r>
            <a:r>
              <a:rPr kumimoji="0" lang="en-US" sz="2000" b="0" i="0" u="none" strike="noStrike" cap="none" normalizeH="0" baseline="0" dirty="0" smtClean="0">
                <a:ln>
                  <a:noFill/>
                </a:ln>
                <a:solidFill>
                  <a:srgbClr val="DD1144"/>
                </a:solidFill>
                <a:effectLst/>
                <a:cs typeface="Courier New" pitchFamily="49" charset="0"/>
              </a:rPr>
              <a:t>"CTCF"</a:t>
            </a:r>
            <a:r>
              <a:rPr kumimoji="0" lang="en-US" sz="2000" b="0" i="0" u="none" strike="noStrike" cap="none" normalizeH="0" baseline="0" dirty="0" smtClean="0">
                <a:ln>
                  <a:noFill/>
                </a:ln>
                <a:solidFill>
                  <a:srgbClr val="444444"/>
                </a:solidFill>
                <a:effectLst/>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444444"/>
                </a:solidFill>
                <a:effectLst/>
                <a:cs typeface="Courier New" pitchFamily="49" charset="0"/>
              </a:rPr>
              <a:t>CTCF &lt;- </a:t>
            </a:r>
            <a:r>
              <a:rPr kumimoji="0" lang="en-US" sz="2000" b="0" i="0" u="none" strike="noStrike" cap="none" normalizeH="0" baseline="0" dirty="0" err="1" smtClean="0">
                <a:ln>
                  <a:noFill/>
                </a:ln>
                <a:solidFill>
                  <a:srgbClr val="444444"/>
                </a:solidFill>
                <a:effectLst/>
                <a:cs typeface="Courier New" pitchFamily="49" charset="0"/>
              </a:rPr>
              <a:t>as.list</a:t>
            </a:r>
            <a:r>
              <a:rPr kumimoji="0" lang="en-US" sz="2000" b="0" i="0" u="none" strike="noStrike" cap="none" normalizeH="0" baseline="0" dirty="0" smtClean="0">
                <a:ln>
                  <a:noFill/>
                </a:ln>
                <a:solidFill>
                  <a:srgbClr val="444444"/>
                </a:solidFill>
                <a:effectLst/>
                <a:cs typeface="Courier New" pitchFamily="49" charset="0"/>
              </a:rPr>
              <a:t>(CTCF) print(CTCF[[</a:t>
            </a:r>
            <a:r>
              <a:rPr kumimoji="0" lang="en-US" sz="2000" b="0" i="0" u="none" strike="noStrike" cap="none" normalizeH="0" baseline="0" dirty="0" smtClean="0">
                <a:ln>
                  <a:noFill/>
                </a:ln>
                <a:solidFill>
                  <a:srgbClr val="009999"/>
                </a:solidFill>
                <a:effectLst/>
                <a:cs typeface="Courier New" pitchFamily="49" charset="0"/>
              </a:rPr>
              <a:t>1</a:t>
            </a:r>
            <a:r>
              <a:rPr kumimoji="0" lang="en-US" sz="2000" b="0" i="0" u="none" strike="noStrike" cap="none" normalizeH="0" baseline="0" dirty="0" smtClean="0">
                <a:ln>
                  <a:noFill/>
                </a:ln>
                <a:solidFill>
                  <a:srgbClr val="444444"/>
                </a:solidFill>
                <a:effectLst/>
                <a:cs typeface="Courier New" pitchFamily="49" charset="0"/>
              </a:rPr>
              <a:t>]], digits=</a:t>
            </a:r>
            <a:r>
              <a:rPr kumimoji="0" lang="en-US" sz="2000" b="0" i="0" u="none" strike="noStrike" cap="none" normalizeH="0" baseline="0" dirty="0" smtClean="0">
                <a:ln>
                  <a:noFill/>
                </a:ln>
                <a:solidFill>
                  <a:srgbClr val="009999"/>
                </a:solidFill>
                <a:effectLst/>
                <a:cs typeface="Courier New" pitchFamily="49" charset="0"/>
              </a:rPr>
              <a:t>2</a:t>
            </a:r>
            <a:r>
              <a:rPr kumimoji="0" lang="en-US" sz="2000" b="0" i="0" u="none" strike="noStrike" cap="none" normalizeH="0" baseline="0" dirty="0" smtClean="0">
                <a:ln>
                  <a:noFill/>
                </a:ln>
                <a:solidFill>
                  <a:srgbClr val="444444"/>
                </a:solidFill>
                <a:effectLst/>
                <a:cs typeface="Courier New" pitchFamily="49" charset="0"/>
              </a:rPr>
              <a:t>)</a:t>
            </a:r>
            <a:r>
              <a:rPr kumimoji="0" lang="en-US" sz="2000" b="0" i="0" u="none" strike="noStrike" cap="none" normalizeH="0" baseline="0" dirty="0" smtClean="0">
                <a:ln>
                  <a:noFill/>
                </a:ln>
                <a:solidFill>
                  <a:schemeClr val="tx1"/>
                </a:solidFill>
                <a:effectLst/>
                <a:cs typeface="Arial" pitchFamily="34" charset="0"/>
              </a:rPr>
              <a:t> </a:t>
            </a:r>
          </a:p>
        </p:txBody>
      </p:sp>
      <p:sp>
        <p:nvSpPr>
          <p:cNvPr id="4" name="Rectangle 2"/>
          <p:cNvSpPr>
            <a:spLocks noChangeArrowheads="1"/>
          </p:cNvSpPr>
          <p:nvPr/>
        </p:nvSpPr>
        <p:spPr bwMode="auto">
          <a:xfrm>
            <a:off x="98852" y="2590800"/>
            <a:ext cx="8933536" cy="100505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0937"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444444"/>
                </a:solidFill>
                <a:effectLst/>
                <a:cs typeface="Courier New" pitchFamily="49" charset="0"/>
              </a:rPr>
              <a:t>sigs &lt;- </a:t>
            </a:r>
            <a:r>
              <a:rPr kumimoji="0" lang="en-US" sz="2000" b="1" i="0" u="none" strike="noStrike" cap="none" normalizeH="0" baseline="0" dirty="0" err="1" smtClean="0">
                <a:ln>
                  <a:noFill/>
                </a:ln>
                <a:solidFill>
                  <a:srgbClr val="7030A0"/>
                </a:solidFill>
                <a:effectLst/>
                <a:cs typeface="Courier New" pitchFamily="49" charset="0"/>
              </a:rPr>
              <a:t>factorFootprints</a:t>
            </a:r>
            <a:r>
              <a:rPr kumimoji="0" lang="en-US" sz="2000" b="0" i="0" u="none" strike="noStrike" cap="none" normalizeH="0" baseline="0" dirty="0" smtClean="0">
                <a:ln>
                  <a:noFill/>
                </a:ln>
                <a:solidFill>
                  <a:srgbClr val="444444"/>
                </a:solidFill>
                <a:effectLst/>
                <a:cs typeface="Courier New" pitchFamily="49" charset="0"/>
              </a:rPr>
              <a:t>(</a:t>
            </a:r>
            <a:r>
              <a:rPr kumimoji="0" lang="en-US" sz="2000" b="0" i="0" u="none" strike="noStrike" cap="none" normalizeH="0" baseline="0" dirty="0" err="1" smtClean="0">
                <a:ln>
                  <a:noFill/>
                </a:ln>
                <a:solidFill>
                  <a:srgbClr val="444444"/>
                </a:solidFill>
                <a:effectLst/>
                <a:cs typeface="Courier New" pitchFamily="49" charset="0"/>
              </a:rPr>
              <a:t>shiftedBamFile</a:t>
            </a:r>
            <a:r>
              <a:rPr kumimoji="0" lang="en-US" sz="2000" b="0" i="0" u="none" strike="noStrike" cap="none" normalizeH="0" baseline="0" dirty="0" smtClean="0">
                <a:ln>
                  <a:noFill/>
                </a:ln>
                <a:solidFill>
                  <a:srgbClr val="444444"/>
                </a:solidFill>
                <a:effectLst/>
                <a:cs typeface="Courier New" pitchFamily="49" charset="0"/>
              </a:rPr>
              <a:t>, </a:t>
            </a:r>
            <a:r>
              <a:rPr kumimoji="0" lang="en-US" sz="2000" b="0" i="0" u="none" strike="noStrike" cap="none" normalizeH="0" baseline="0" dirty="0" err="1" smtClean="0">
                <a:ln>
                  <a:noFill/>
                </a:ln>
                <a:solidFill>
                  <a:srgbClr val="444444"/>
                </a:solidFill>
                <a:effectLst/>
                <a:cs typeface="Courier New" pitchFamily="49" charset="0"/>
              </a:rPr>
              <a:t>pfm</a:t>
            </a:r>
            <a:r>
              <a:rPr kumimoji="0" lang="en-US" sz="2000" b="0" i="0" u="none" strike="noStrike" cap="none" normalizeH="0" baseline="0" dirty="0" smtClean="0">
                <a:ln>
                  <a:noFill/>
                </a:ln>
                <a:solidFill>
                  <a:srgbClr val="444444"/>
                </a:solidFill>
                <a:effectLst/>
                <a:cs typeface="Courier New" pitchFamily="49" charset="0"/>
              </a:rPr>
              <a:t>=CTCF[[</a:t>
            </a:r>
            <a:r>
              <a:rPr kumimoji="0" lang="en-US" sz="2000" b="0" i="0" u="none" strike="noStrike" cap="none" normalizeH="0" baseline="0" dirty="0" smtClean="0">
                <a:ln>
                  <a:noFill/>
                </a:ln>
                <a:solidFill>
                  <a:srgbClr val="009999"/>
                </a:solidFill>
                <a:effectLst/>
                <a:cs typeface="Courier New" pitchFamily="49" charset="0"/>
              </a:rPr>
              <a:t>1</a:t>
            </a:r>
            <a:r>
              <a:rPr kumimoji="0" lang="en-US" sz="2000" b="0" i="0" u="none" strike="noStrike" cap="none" normalizeH="0" baseline="0" dirty="0" smtClean="0">
                <a:ln>
                  <a:noFill/>
                </a:ln>
                <a:solidFill>
                  <a:srgbClr val="444444"/>
                </a:solidFill>
                <a:effectLst/>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444444"/>
                </a:solidFill>
                <a:effectLst/>
                <a:cs typeface="Courier New" pitchFamily="49" charset="0"/>
              </a:rPr>
              <a:t>            genome=genome, </a:t>
            </a:r>
            <a:r>
              <a:rPr kumimoji="0" lang="en-US" sz="2000" b="0" i="0" u="none" strike="noStrike" cap="none" normalizeH="0" baseline="0" dirty="0" err="1" smtClean="0">
                <a:ln>
                  <a:noFill/>
                </a:ln>
                <a:solidFill>
                  <a:srgbClr val="444444"/>
                </a:solidFill>
                <a:effectLst/>
                <a:cs typeface="Courier New" pitchFamily="49" charset="0"/>
              </a:rPr>
              <a:t>min.score</a:t>
            </a:r>
            <a:r>
              <a:rPr kumimoji="0" lang="en-US" sz="2000" b="0" i="0" u="none" strike="noStrike" cap="none" normalizeH="0" baseline="0" dirty="0" smtClean="0">
                <a:ln>
                  <a:noFill/>
                </a:ln>
                <a:solidFill>
                  <a:srgbClr val="444444"/>
                </a:solidFill>
                <a:effectLst/>
                <a:cs typeface="Courier New" pitchFamily="49" charset="0"/>
              </a:rPr>
              <a:t>=</a:t>
            </a:r>
            <a:r>
              <a:rPr kumimoji="0" lang="en-US" sz="2000" b="0" i="0" u="none" strike="noStrike" cap="none" normalizeH="0" baseline="0" dirty="0" smtClean="0">
                <a:ln>
                  <a:noFill/>
                </a:ln>
                <a:solidFill>
                  <a:srgbClr val="DD1144"/>
                </a:solidFill>
                <a:effectLst/>
                <a:cs typeface="Courier New" pitchFamily="49" charset="0"/>
              </a:rPr>
              <a:t>"90%"</a:t>
            </a:r>
            <a:r>
              <a:rPr kumimoji="0" lang="en-US" sz="2000" b="0" i="0" u="none" strike="noStrike" cap="none" normalizeH="0" baseline="0" dirty="0" smtClean="0">
                <a:ln>
                  <a:noFill/>
                </a:ln>
                <a:solidFill>
                  <a:srgbClr val="444444"/>
                </a:solidFill>
                <a:effectLst/>
                <a:cs typeface="Courier New" pitchFamily="49" charset="0"/>
              </a:rPr>
              <a:t>, </a:t>
            </a:r>
            <a:r>
              <a:rPr kumimoji="0" lang="en-US" sz="2000" b="0" i="0" u="none" strike="noStrike" cap="none" normalizeH="0" baseline="0" dirty="0" err="1" smtClean="0">
                <a:ln>
                  <a:noFill/>
                </a:ln>
                <a:solidFill>
                  <a:srgbClr val="444444"/>
                </a:solidFill>
                <a:effectLst/>
                <a:cs typeface="Courier New" pitchFamily="49" charset="0"/>
              </a:rPr>
              <a:t>seqlev</a:t>
            </a:r>
            <a:r>
              <a:rPr kumimoji="0" lang="en-US" sz="2000" b="0" i="0" u="none" strike="noStrike" cap="none" normalizeH="0" baseline="0" dirty="0" smtClean="0">
                <a:ln>
                  <a:noFill/>
                </a:ln>
                <a:solidFill>
                  <a:srgbClr val="444444"/>
                </a:solidFill>
                <a:effectLst/>
                <a:cs typeface="Courier New" pitchFamily="49" charset="0"/>
              </a:rPr>
              <a:t>=</a:t>
            </a:r>
            <a:r>
              <a:rPr kumimoji="0" lang="en-US" sz="2000" b="0" i="0" u="none" strike="noStrike" cap="none" normalizeH="0" baseline="0" dirty="0" err="1" smtClean="0">
                <a:ln>
                  <a:noFill/>
                </a:ln>
                <a:solidFill>
                  <a:srgbClr val="444444"/>
                </a:solidFill>
                <a:effectLst/>
                <a:cs typeface="Courier New" pitchFamily="49" charset="0"/>
              </a:rPr>
              <a:t>seqlev</a:t>
            </a:r>
            <a:r>
              <a:rPr kumimoji="0" lang="en-US" sz="2000" b="0" i="0" u="none" strike="noStrike" cap="none" normalizeH="0" baseline="0" dirty="0" smtClean="0">
                <a:ln>
                  <a:noFill/>
                </a:ln>
                <a:solidFill>
                  <a:srgbClr val="444444"/>
                </a:solidFill>
                <a:effectLst/>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444444"/>
                </a:solidFill>
                <a:cs typeface="Courier New" pitchFamily="49" charset="0"/>
              </a:rPr>
              <a:t> </a:t>
            </a:r>
            <a:r>
              <a:rPr lang="en-US" sz="2000" dirty="0" smtClean="0">
                <a:solidFill>
                  <a:srgbClr val="444444"/>
                </a:solidFill>
                <a:cs typeface="Courier New" pitchFamily="49" charset="0"/>
              </a:rPr>
              <a:t>           </a:t>
            </a:r>
            <a:r>
              <a:rPr kumimoji="0" lang="en-US" sz="2000" b="0" i="0" u="none" strike="noStrike" cap="none" normalizeH="0" baseline="0" dirty="0" smtClean="0">
                <a:ln>
                  <a:noFill/>
                </a:ln>
                <a:solidFill>
                  <a:srgbClr val="444444"/>
                </a:solidFill>
                <a:effectLst/>
                <a:cs typeface="Courier New" pitchFamily="49" charset="0"/>
              </a:rPr>
              <a:t>upstream=</a:t>
            </a:r>
            <a:r>
              <a:rPr kumimoji="0" lang="en-US" sz="2000" b="0" i="0" u="none" strike="noStrike" cap="none" normalizeH="0" baseline="0" dirty="0" smtClean="0">
                <a:ln>
                  <a:noFill/>
                </a:ln>
                <a:solidFill>
                  <a:srgbClr val="009999"/>
                </a:solidFill>
                <a:effectLst/>
                <a:cs typeface="Courier New" pitchFamily="49" charset="0"/>
              </a:rPr>
              <a:t>100</a:t>
            </a:r>
            <a:r>
              <a:rPr kumimoji="0" lang="en-US" sz="2000" b="0" i="0" u="none" strike="noStrike" cap="none" normalizeH="0" baseline="0" dirty="0" smtClean="0">
                <a:ln>
                  <a:noFill/>
                </a:ln>
                <a:solidFill>
                  <a:srgbClr val="444444"/>
                </a:solidFill>
                <a:effectLst/>
                <a:cs typeface="Courier New" pitchFamily="49" charset="0"/>
              </a:rPr>
              <a:t>, downstream=</a:t>
            </a:r>
            <a:r>
              <a:rPr kumimoji="0" lang="en-US" sz="2000" b="0" i="0" u="none" strike="noStrike" cap="none" normalizeH="0" baseline="0" dirty="0" smtClean="0">
                <a:ln>
                  <a:noFill/>
                </a:ln>
                <a:solidFill>
                  <a:srgbClr val="009999"/>
                </a:solidFill>
                <a:effectLst/>
                <a:cs typeface="Courier New" pitchFamily="49" charset="0"/>
              </a:rPr>
              <a:t>100</a:t>
            </a:r>
            <a:r>
              <a:rPr kumimoji="0" lang="en-US" sz="2000" b="0" i="0" u="none" strike="noStrike" cap="none" normalizeH="0" baseline="0" dirty="0" smtClean="0">
                <a:ln>
                  <a:noFill/>
                </a:ln>
                <a:solidFill>
                  <a:srgbClr val="444444"/>
                </a:solidFill>
                <a:effectLst/>
                <a:cs typeface="Courier New" pitchFamily="49" charset="0"/>
              </a:rPr>
              <a:t>)</a:t>
            </a:r>
            <a:r>
              <a:rPr kumimoji="0" lang="en-US" sz="2000" b="0" i="0" u="none" strike="noStrike" cap="none" normalizeH="0" baseline="0" dirty="0" smtClean="0">
                <a:ln>
                  <a:noFill/>
                </a:ln>
                <a:solidFill>
                  <a:schemeClr val="tx1"/>
                </a:solidFill>
                <a:effectLst/>
                <a:cs typeface="Arial" pitchFamily="34" charset="0"/>
              </a:rPr>
              <a:t> </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59" y="4038600"/>
            <a:ext cx="2932629"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0392" y="4029891"/>
            <a:ext cx="2924407" cy="2846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68096" y="3745468"/>
            <a:ext cx="2356104" cy="369332"/>
          </a:xfrm>
          <a:prstGeom prst="rect">
            <a:avLst/>
          </a:prstGeom>
          <a:noFill/>
        </p:spPr>
        <p:txBody>
          <a:bodyPr wrap="square" rtlCol="0">
            <a:spAutoFit/>
          </a:bodyPr>
          <a:lstStyle/>
          <a:p>
            <a:r>
              <a:rPr lang="en-US" b="1" dirty="0" smtClean="0"/>
              <a:t>A</a:t>
            </a:r>
            <a:r>
              <a:rPr lang="en-US" dirty="0" smtClean="0"/>
              <a:t> (High quality) </a:t>
            </a:r>
            <a:endParaRPr lang="en-US" dirty="0"/>
          </a:p>
        </p:txBody>
      </p:sp>
      <p:sp>
        <p:nvSpPr>
          <p:cNvPr id="8" name="TextBox 7"/>
          <p:cNvSpPr txBox="1"/>
          <p:nvPr/>
        </p:nvSpPr>
        <p:spPr>
          <a:xfrm>
            <a:off x="5492496" y="3689628"/>
            <a:ext cx="2356104" cy="369332"/>
          </a:xfrm>
          <a:prstGeom prst="rect">
            <a:avLst/>
          </a:prstGeom>
          <a:noFill/>
        </p:spPr>
        <p:txBody>
          <a:bodyPr wrap="square" rtlCol="0">
            <a:spAutoFit/>
          </a:bodyPr>
          <a:lstStyle/>
          <a:p>
            <a:r>
              <a:rPr lang="en-US" b="1" dirty="0"/>
              <a:t>B</a:t>
            </a:r>
            <a:r>
              <a:rPr lang="en-US" dirty="0" smtClean="0"/>
              <a:t> (Poor quality) </a:t>
            </a:r>
            <a:endParaRPr lang="en-US" dirty="0"/>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296" y="3599140"/>
            <a:ext cx="642938"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6509" y="3581400"/>
            <a:ext cx="661987"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7348538" y="6553200"/>
            <a:ext cx="1643062" cy="381000"/>
          </a:xfrm>
          <a:prstGeom prst="rect">
            <a:avLst/>
          </a:prstGeom>
          <a:noFill/>
        </p:spPr>
        <p:txBody>
          <a:bodyPr wrap="square" rtlCol="0">
            <a:spAutoFit/>
          </a:bodyPr>
          <a:lstStyle/>
          <a:p>
            <a:r>
              <a:rPr lang="en-US" dirty="0" smtClean="0"/>
              <a:t>(</a:t>
            </a:r>
            <a:r>
              <a:rPr lang="en-US" dirty="0" err="1" smtClean="0"/>
              <a:t>Ou</a:t>
            </a:r>
            <a:r>
              <a:rPr lang="en-US" dirty="0" smtClean="0"/>
              <a:t> et al. 2018)</a:t>
            </a:r>
            <a:endParaRPr lang="en-US" dirty="0"/>
          </a:p>
        </p:txBody>
      </p:sp>
      <p:cxnSp>
        <p:nvCxnSpPr>
          <p:cNvPr id="12" name="Straight Connector 11"/>
          <p:cNvCxnSpPr/>
          <p:nvPr/>
        </p:nvCxnSpPr>
        <p:spPr>
          <a:xfrm>
            <a:off x="152400" y="14478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3657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t>(8) Assessing </a:t>
            </a:r>
            <a:r>
              <a:rPr lang="en-US" sz="3600" b="1" dirty="0"/>
              <a:t>sequencing depth and library </a:t>
            </a:r>
            <a:r>
              <a:rPr lang="en-US" sz="3600" b="1" dirty="0" smtClean="0"/>
              <a:t>complexity</a:t>
            </a:r>
            <a:endParaRPr lang="en-US" sz="3600" b="1"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46" y="2133600"/>
            <a:ext cx="4330774"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7829" y="2209800"/>
            <a:ext cx="4605873" cy="286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6800" y="2274332"/>
            <a:ext cx="980521" cy="1154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281862" y="6324600"/>
            <a:ext cx="1643062" cy="381000"/>
          </a:xfrm>
          <a:prstGeom prst="rect">
            <a:avLst/>
          </a:prstGeom>
          <a:noFill/>
        </p:spPr>
        <p:txBody>
          <a:bodyPr wrap="square" rtlCol="0">
            <a:spAutoFit/>
          </a:bodyPr>
          <a:lstStyle/>
          <a:p>
            <a:r>
              <a:rPr lang="en-US" dirty="0" smtClean="0"/>
              <a:t>(</a:t>
            </a:r>
            <a:r>
              <a:rPr lang="en-US" dirty="0" err="1" smtClean="0"/>
              <a:t>Ou</a:t>
            </a:r>
            <a:r>
              <a:rPr lang="en-US" dirty="0" smtClean="0"/>
              <a:t> et al. 2018)</a:t>
            </a:r>
            <a:endParaRPr lang="en-US" dirty="0"/>
          </a:p>
        </p:txBody>
      </p:sp>
      <p:sp>
        <p:nvSpPr>
          <p:cNvPr id="4" name="Rectangle 6"/>
          <p:cNvSpPr>
            <a:spLocks noChangeArrowheads="1"/>
          </p:cNvSpPr>
          <p:nvPr/>
        </p:nvSpPr>
        <p:spPr bwMode="auto">
          <a:xfrm>
            <a:off x="4572000" y="1776494"/>
            <a:ext cx="4572000" cy="35872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0937"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err="1" smtClean="0">
                <a:ln>
                  <a:noFill/>
                </a:ln>
                <a:solidFill>
                  <a:srgbClr val="7030A0"/>
                </a:solidFill>
                <a:effectLst/>
                <a:cs typeface="Courier New" pitchFamily="49" charset="0"/>
              </a:rPr>
              <a:t>estimateLibComplexity</a:t>
            </a:r>
            <a:r>
              <a:rPr kumimoji="0" lang="en-US" b="0" i="0" u="none" strike="noStrike" cap="none" normalizeH="0" baseline="0" dirty="0" smtClean="0">
                <a:ln>
                  <a:noFill/>
                </a:ln>
                <a:solidFill>
                  <a:srgbClr val="444444"/>
                </a:solidFill>
                <a:effectLst/>
                <a:cs typeface="Courier New" pitchFamily="49" charset="0"/>
              </a:rPr>
              <a:t>(</a:t>
            </a:r>
            <a:r>
              <a:rPr kumimoji="0" lang="en-US" b="0" i="0" u="none" strike="noStrike" cap="none" normalizeH="0" baseline="0" dirty="0" err="1" smtClean="0">
                <a:ln>
                  <a:noFill/>
                </a:ln>
                <a:solidFill>
                  <a:srgbClr val="444444"/>
                </a:solidFill>
                <a:effectLst/>
                <a:cs typeface="Courier New" pitchFamily="49" charset="0"/>
              </a:rPr>
              <a:t>readsDupFreq</a:t>
            </a:r>
            <a:r>
              <a:rPr kumimoji="0" lang="en-US" b="0" i="0" u="none" strike="noStrike" cap="none" normalizeH="0" baseline="0" dirty="0" smtClean="0">
                <a:ln>
                  <a:noFill/>
                </a:ln>
                <a:solidFill>
                  <a:srgbClr val="444444"/>
                </a:solidFill>
                <a:effectLst/>
                <a:cs typeface="Courier New" pitchFamily="49" charset="0"/>
              </a:rPr>
              <a:t>(</a:t>
            </a:r>
            <a:r>
              <a:rPr kumimoji="0" lang="en-US" b="0" i="0" u="none" strike="noStrike" cap="none" normalizeH="0" baseline="0" dirty="0" err="1" smtClean="0">
                <a:ln>
                  <a:noFill/>
                </a:ln>
                <a:solidFill>
                  <a:srgbClr val="444444"/>
                </a:solidFill>
                <a:effectLst/>
                <a:cs typeface="Courier New" pitchFamily="49" charset="0"/>
              </a:rPr>
              <a:t>bamFile</a:t>
            </a:r>
            <a:r>
              <a:rPr kumimoji="0" lang="en-US" b="0" i="0" u="none" strike="noStrike" cap="none" normalizeH="0" baseline="0" dirty="0" smtClean="0">
                <a:ln>
                  <a:noFill/>
                </a:ln>
                <a:solidFill>
                  <a:srgbClr val="444444"/>
                </a:solidFill>
                <a:effectLst/>
                <a:cs typeface="Courier New" pitchFamily="49" charset="0"/>
              </a:rPr>
              <a:t>))</a:t>
            </a:r>
            <a:r>
              <a:rPr kumimoji="0" lang="en-US" b="0" i="0" u="none" strike="noStrike" cap="none" normalizeH="0" baseline="0" dirty="0" smtClean="0">
                <a:ln>
                  <a:noFill/>
                </a:ln>
                <a:solidFill>
                  <a:schemeClr val="tx1"/>
                </a:solidFill>
                <a:effectLst/>
                <a:cs typeface="Arial" pitchFamily="34" charset="0"/>
              </a:rPr>
              <a:t> </a:t>
            </a:r>
          </a:p>
        </p:txBody>
      </p:sp>
      <p:sp>
        <p:nvSpPr>
          <p:cNvPr id="5" name="Rectangle 4"/>
          <p:cNvSpPr/>
          <p:nvPr/>
        </p:nvSpPr>
        <p:spPr>
          <a:xfrm>
            <a:off x="381000" y="1764268"/>
            <a:ext cx="2093541" cy="369332"/>
          </a:xfrm>
          <a:prstGeom prst="rect">
            <a:avLst/>
          </a:prstGeom>
        </p:spPr>
        <p:txBody>
          <a:bodyPr wrap="square">
            <a:spAutoFit/>
          </a:bodyPr>
          <a:lstStyle/>
          <a:p>
            <a:r>
              <a:rPr lang="en-US" b="1" dirty="0" err="1" smtClean="0">
                <a:solidFill>
                  <a:srgbClr val="7030A0"/>
                </a:solidFill>
              </a:rPr>
              <a:t>saturationPlot</a:t>
            </a:r>
            <a:r>
              <a:rPr lang="en-US" dirty="0" smtClean="0"/>
              <a:t>()</a:t>
            </a:r>
            <a:endParaRPr lang="en-US" dirty="0"/>
          </a:p>
        </p:txBody>
      </p:sp>
      <p:cxnSp>
        <p:nvCxnSpPr>
          <p:cNvPr id="11" name="Straight Connector 10"/>
          <p:cNvCxnSpPr/>
          <p:nvPr/>
        </p:nvCxnSpPr>
        <p:spPr>
          <a:xfrm>
            <a:off x="152400" y="14478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7963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b="1" dirty="0" smtClean="0"/>
              <a:t>(9) Assessing similarities </a:t>
            </a:r>
            <a:r>
              <a:rPr lang="en-US" sz="3600" b="1" dirty="0"/>
              <a:t>of </a:t>
            </a:r>
            <a:r>
              <a:rPr lang="en-US" sz="3600" b="1" dirty="0" smtClean="0"/>
              <a:t>replicates</a:t>
            </a:r>
            <a:endParaRPr lang="en-US" sz="3600" b="1" dirty="0"/>
          </a:p>
        </p:txBody>
      </p:sp>
      <p:sp>
        <p:nvSpPr>
          <p:cNvPr id="3" name="Rectangle 3"/>
          <p:cNvSpPr>
            <a:spLocks noChangeArrowheads="1"/>
          </p:cNvSpPr>
          <p:nvPr/>
        </p:nvSpPr>
        <p:spPr bwMode="auto">
          <a:xfrm>
            <a:off x="247650" y="1266204"/>
            <a:ext cx="8667750" cy="82039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0937"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444444"/>
                </a:solidFill>
                <a:effectLst/>
                <a:latin typeface="Courier New" pitchFamily="49" charset="0"/>
                <a:cs typeface="Courier New" pitchFamily="49" charset="0"/>
              </a:rPr>
              <a:t>plotCorrelation</a:t>
            </a:r>
            <a:r>
              <a:rPr kumimoji="0" lang="en-US" sz="2400" b="0" i="0" u="none" strike="noStrike" cap="none" normalizeH="0" baseline="0" dirty="0" smtClean="0">
                <a:ln>
                  <a:noFill/>
                </a:ln>
                <a:solidFill>
                  <a:srgbClr val="444444"/>
                </a:solidFill>
                <a:effectLst/>
                <a:latin typeface="Courier New" pitchFamily="49" charset="0"/>
                <a:cs typeface="Courier New" pitchFamily="49" charset="0"/>
              </a:rPr>
              <a:t>(</a:t>
            </a:r>
            <a:r>
              <a:rPr kumimoji="0" lang="en-US" sz="2400" b="0" i="0" u="none" strike="noStrike" cap="none" normalizeH="0" baseline="0" dirty="0" err="1" smtClean="0">
                <a:ln>
                  <a:noFill/>
                </a:ln>
                <a:solidFill>
                  <a:srgbClr val="444444"/>
                </a:solidFill>
                <a:effectLst/>
                <a:latin typeface="Courier New" pitchFamily="49" charset="0"/>
                <a:cs typeface="Courier New" pitchFamily="49" charset="0"/>
              </a:rPr>
              <a:t>GAlignmentsList</a:t>
            </a:r>
            <a:r>
              <a:rPr kumimoji="0" lang="en-US" sz="2400" b="0" i="0" u="none" strike="noStrike" cap="none" normalizeH="0" baseline="0" dirty="0" smtClean="0">
                <a:ln>
                  <a:noFill/>
                </a:ln>
                <a:solidFill>
                  <a:srgbClr val="444444"/>
                </a:solidFill>
                <a:effectLst/>
                <a:latin typeface="Courier New" pitchFamily="49" charset="0"/>
                <a:cs typeface="Courier New" pitchFamily="49" charset="0"/>
              </a:rPr>
              <a:t>(gals), </a:t>
            </a:r>
            <a:r>
              <a:rPr kumimoji="0" lang="en-US" sz="2400" b="0" i="0" u="none" strike="noStrike" cap="none" normalizeH="0" baseline="0" dirty="0" err="1" smtClean="0">
                <a:ln>
                  <a:noFill/>
                </a:ln>
                <a:solidFill>
                  <a:srgbClr val="444444"/>
                </a:solidFill>
                <a:effectLst/>
                <a:latin typeface="Courier New" pitchFamily="49" charset="0"/>
                <a:cs typeface="Courier New" pitchFamily="49" charset="0"/>
              </a:rPr>
              <a:t>txs</a:t>
            </a:r>
            <a:r>
              <a:rPr kumimoji="0" lang="en-US" sz="2400" b="0" i="0" u="none" strike="noStrike" cap="none" normalizeH="0" baseline="0" dirty="0" smtClean="0">
                <a:ln>
                  <a:noFill/>
                </a:ln>
                <a:solidFill>
                  <a:srgbClr val="444444"/>
                </a:solidFill>
                <a:effectLst/>
                <a:latin typeface="Courier New" pitchFamily="49" charset="0"/>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pPr>
            <a:r>
              <a:rPr lang="en-US" sz="2400" dirty="0">
                <a:solidFill>
                  <a:srgbClr val="444444"/>
                </a:solidFill>
                <a:latin typeface="Courier New" pitchFamily="49" charset="0"/>
                <a:cs typeface="Courier New" pitchFamily="49" charset="0"/>
              </a:rPr>
              <a:t> </a:t>
            </a:r>
            <a:r>
              <a:rPr lang="en-US" sz="2400" dirty="0" smtClean="0">
                <a:solidFill>
                  <a:srgbClr val="444444"/>
                </a:solidFill>
                <a:latin typeface="Courier New" pitchFamily="49" charset="0"/>
                <a:cs typeface="Courier New" pitchFamily="49" charset="0"/>
              </a:rPr>
              <a:t>               </a:t>
            </a:r>
            <a:r>
              <a:rPr kumimoji="0" lang="en-US" sz="2400" b="0" i="0" u="none" strike="noStrike" cap="none" normalizeH="0" baseline="0" dirty="0" err="1" smtClean="0">
                <a:ln>
                  <a:noFill/>
                </a:ln>
                <a:solidFill>
                  <a:srgbClr val="444444"/>
                </a:solidFill>
                <a:effectLst/>
                <a:latin typeface="Courier New" pitchFamily="49" charset="0"/>
                <a:cs typeface="Courier New" pitchFamily="49" charset="0"/>
              </a:rPr>
              <a:t>seqlev</a:t>
            </a:r>
            <a:r>
              <a:rPr kumimoji="0" lang="en-US" sz="2400" b="0" i="0" u="none" strike="noStrike" cap="none" normalizeH="0" baseline="0" dirty="0" smtClean="0">
                <a:ln>
                  <a:noFill/>
                </a:ln>
                <a:solidFill>
                  <a:srgbClr val="444444"/>
                </a:solidFill>
                <a:effectLst/>
                <a:latin typeface="Courier New" pitchFamily="49" charset="0"/>
                <a:cs typeface="Courier New" pitchFamily="49" charset="0"/>
              </a:rPr>
              <a:t>=</a:t>
            </a:r>
            <a:r>
              <a:rPr kumimoji="0" lang="en-US" sz="2400" b="0" i="0" u="none" strike="noStrike" cap="none" normalizeH="0" baseline="0" dirty="0" smtClean="0">
                <a:ln>
                  <a:noFill/>
                </a:ln>
                <a:solidFill>
                  <a:srgbClr val="DD1144"/>
                </a:solidFill>
                <a:effectLst/>
                <a:latin typeface="Courier New" pitchFamily="49" charset="0"/>
                <a:cs typeface="Courier New" pitchFamily="49" charset="0"/>
              </a:rPr>
              <a:t>"chr1"</a:t>
            </a:r>
            <a:r>
              <a:rPr kumimoji="0" lang="en-US" sz="2400" b="0" i="0" u="none" strike="noStrike" cap="none" normalizeH="0" baseline="0" dirty="0" smtClean="0">
                <a:ln>
                  <a:noFill/>
                </a:ln>
                <a:solidFill>
                  <a:srgbClr val="444444"/>
                </a:solidFill>
                <a:effectLst/>
                <a:latin typeface="Courier New" pitchFamily="49" charset="0"/>
                <a:cs typeface="Courier New" pitchFamily="49" charset="0"/>
              </a:rPr>
              <a:t>)</a:t>
            </a:r>
            <a:r>
              <a:rPr kumimoji="0" lang="en-US" sz="2400" b="0" i="0" u="none" strike="noStrike" cap="none" normalizeH="0" baseline="0" dirty="0" smtClean="0">
                <a:ln>
                  <a:noFill/>
                </a:ln>
                <a:solidFill>
                  <a:schemeClr val="tx1"/>
                </a:solidFill>
                <a:effectLst/>
                <a:latin typeface="Arial" pitchFamily="34" charset="0"/>
                <a:cs typeface="Arial" pitchFamily="34" charset="0"/>
              </a:rPr>
              <a:t> </a:t>
            </a:r>
          </a:p>
        </p:txBody>
      </p:sp>
      <p:cxnSp>
        <p:nvCxnSpPr>
          <p:cNvPr id="6" name="Straight Connector 5"/>
          <p:cNvCxnSpPr/>
          <p:nvPr/>
        </p:nvCxnSpPr>
        <p:spPr>
          <a:xfrm>
            <a:off x="152400" y="10668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650" y="1905000"/>
            <a:ext cx="5357977" cy="4609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953000" y="5562598"/>
            <a:ext cx="4038600" cy="1200329"/>
          </a:xfrm>
          <a:prstGeom prst="rect">
            <a:avLst/>
          </a:prstGeom>
        </p:spPr>
        <p:txBody>
          <a:bodyPr wrap="square">
            <a:spAutoFit/>
          </a:bodyPr>
          <a:lstStyle/>
          <a:p>
            <a:r>
              <a:rPr lang="en-US" dirty="0" smtClean="0"/>
              <a:t>Liu</a:t>
            </a:r>
            <a:r>
              <a:rPr lang="en-US" dirty="0"/>
              <a:t> </a:t>
            </a:r>
            <a:r>
              <a:rPr lang="en-US" i="1" dirty="0"/>
              <a:t>et al.</a:t>
            </a:r>
            <a:r>
              <a:rPr lang="en-US" dirty="0"/>
              <a:t> An ATAC-</a:t>
            </a:r>
            <a:r>
              <a:rPr lang="en-US" dirty="0" err="1"/>
              <a:t>seq</a:t>
            </a:r>
            <a:r>
              <a:rPr lang="en-US" dirty="0"/>
              <a:t> atlas of chromatin accessibility in mouse tissues. </a:t>
            </a:r>
            <a:r>
              <a:rPr lang="en-US" i="1" dirty="0" err="1"/>
              <a:t>Sci</a:t>
            </a:r>
            <a:r>
              <a:rPr lang="en-US" i="1" dirty="0"/>
              <a:t> Data</a:t>
            </a:r>
            <a:r>
              <a:rPr lang="en-US" dirty="0"/>
              <a:t> </a:t>
            </a:r>
            <a:r>
              <a:rPr lang="en-US" b="1" dirty="0"/>
              <a:t>6, </a:t>
            </a:r>
            <a:r>
              <a:rPr lang="en-US" dirty="0"/>
              <a:t>65 (2019) doi:10.1038/s41597-019-0071-0</a:t>
            </a:r>
          </a:p>
        </p:txBody>
      </p:sp>
    </p:spTree>
    <p:extLst>
      <p:ext uri="{BB962C8B-B14F-4D97-AF65-F5344CB8AC3E}">
        <p14:creationId xmlns:p14="http://schemas.microsoft.com/office/powerpoint/2010/main" val="42622036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err="1" smtClean="0"/>
              <a:t>tSNE</a:t>
            </a:r>
            <a:r>
              <a:rPr lang="en-US" sz="3600" b="1" dirty="0" smtClean="0"/>
              <a:t> plots showing sample clustering</a:t>
            </a:r>
            <a:endParaRPr lang="en-US" sz="3600" b="1"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3" y="1676400"/>
            <a:ext cx="8639175"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953000" y="5562598"/>
            <a:ext cx="4038600" cy="1200329"/>
          </a:xfrm>
          <a:prstGeom prst="rect">
            <a:avLst/>
          </a:prstGeom>
        </p:spPr>
        <p:txBody>
          <a:bodyPr wrap="square">
            <a:spAutoFit/>
          </a:bodyPr>
          <a:lstStyle/>
          <a:p>
            <a:r>
              <a:rPr lang="en-US" dirty="0" smtClean="0"/>
              <a:t>Liu</a:t>
            </a:r>
            <a:r>
              <a:rPr lang="en-US" dirty="0"/>
              <a:t> </a:t>
            </a:r>
            <a:r>
              <a:rPr lang="en-US" i="1" dirty="0"/>
              <a:t>et al.</a:t>
            </a:r>
            <a:r>
              <a:rPr lang="en-US" dirty="0"/>
              <a:t> An ATAC-</a:t>
            </a:r>
            <a:r>
              <a:rPr lang="en-US" dirty="0" err="1"/>
              <a:t>seq</a:t>
            </a:r>
            <a:r>
              <a:rPr lang="en-US" dirty="0"/>
              <a:t> atlas of chromatin accessibility in mouse tissues. </a:t>
            </a:r>
            <a:r>
              <a:rPr lang="en-US" i="1" dirty="0" err="1"/>
              <a:t>Sci</a:t>
            </a:r>
            <a:r>
              <a:rPr lang="en-US" i="1" dirty="0"/>
              <a:t> Data</a:t>
            </a:r>
            <a:r>
              <a:rPr lang="en-US" dirty="0"/>
              <a:t> </a:t>
            </a:r>
            <a:r>
              <a:rPr lang="en-US" b="1" dirty="0"/>
              <a:t>6, </a:t>
            </a:r>
            <a:r>
              <a:rPr lang="en-US" dirty="0"/>
              <a:t>65 (2019) doi:10.1038/s41597-019-0071-0</a:t>
            </a:r>
          </a:p>
        </p:txBody>
      </p:sp>
      <p:cxnSp>
        <p:nvCxnSpPr>
          <p:cNvPr id="6" name="Straight Connector 5"/>
          <p:cNvCxnSpPr/>
          <p:nvPr/>
        </p:nvCxnSpPr>
        <p:spPr>
          <a:xfrm>
            <a:off x="152400" y="12192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89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b="1" dirty="0" smtClean="0"/>
              <a:t>Outline</a:t>
            </a:r>
            <a:endParaRPr lang="en-US" sz="3600" b="1" dirty="0"/>
          </a:p>
        </p:txBody>
      </p:sp>
      <p:cxnSp>
        <p:nvCxnSpPr>
          <p:cNvPr id="5" name="Straight Connector 4"/>
          <p:cNvCxnSpPr/>
          <p:nvPr/>
        </p:nvCxnSpPr>
        <p:spPr>
          <a:xfrm>
            <a:off x="152400" y="11430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Content Placeholder 3"/>
          <p:cNvSpPr>
            <a:spLocks noGrp="1"/>
          </p:cNvSpPr>
          <p:nvPr>
            <p:ph idx="1"/>
          </p:nvPr>
        </p:nvSpPr>
        <p:spPr>
          <a:xfrm>
            <a:off x="457200" y="1600200"/>
            <a:ext cx="8229600" cy="4525963"/>
          </a:xfrm>
        </p:spPr>
        <p:txBody>
          <a:bodyPr/>
          <a:lstStyle/>
          <a:p>
            <a:r>
              <a:rPr lang="en-US" dirty="0" smtClean="0">
                <a:solidFill>
                  <a:schemeClr val="bg1">
                    <a:lumMod val="85000"/>
                  </a:schemeClr>
                </a:solidFill>
              </a:rPr>
              <a:t>Introduction to the ATAC-</a:t>
            </a:r>
            <a:r>
              <a:rPr lang="en-US" dirty="0" err="1" smtClean="0">
                <a:solidFill>
                  <a:schemeClr val="bg1">
                    <a:lumMod val="85000"/>
                  </a:schemeClr>
                </a:solidFill>
              </a:rPr>
              <a:t>seq</a:t>
            </a:r>
            <a:r>
              <a:rPr lang="en-US" dirty="0" smtClean="0">
                <a:solidFill>
                  <a:schemeClr val="bg1">
                    <a:lumMod val="85000"/>
                  </a:schemeClr>
                </a:solidFill>
              </a:rPr>
              <a:t> technology</a:t>
            </a:r>
          </a:p>
          <a:p>
            <a:r>
              <a:rPr lang="en-US" dirty="0" smtClean="0">
                <a:solidFill>
                  <a:schemeClr val="bg1">
                    <a:lumMod val="85000"/>
                  </a:schemeClr>
                </a:solidFill>
              </a:rPr>
              <a:t>Preprocessing of ATAC-</a:t>
            </a:r>
            <a:r>
              <a:rPr lang="en-US" dirty="0" err="1" smtClean="0">
                <a:solidFill>
                  <a:schemeClr val="bg1">
                    <a:lumMod val="85000"/>
                  </a:schemeClr>
                </a:solidFill>
              </a:rPr>
              <a:t>seq</a:t>
            </a:r>
            <a:r>
              <a:rPr lang="en-US" dirty="0" smtClean="0">
                <a:solidFill>
                  <a:schemeClr val="bg1">
                    <a:lumMod val="85000"/>
                  </a:schemeClr>
                </a:solidFill>
              </a:rPr>
              <a:t> data</a:t>
            </a:r>
          </a:p>
          <a:p>
            <a:r>
              <a:rPr lang="en-US" dirty="0" err="1" smtClean="0">
                <a:solidFill>
                  <a:schemeClr val="bg1">
                    <a:lumMod val="85000"/>
                  </a:schemeClr>
                </a:solidFill>
              </a:rPr>
              <a:t>ATACseqQC</a:t>
            </a:r>
            <a:r>
              <a:rPr lang="en-US" dirty="0" smtClean="0">
                <a:solidFill>
                  <a:schemeClr val="bg1">
                    <a:lumMod val="85000"/>
                  </a:schemeClr>
                </a:solidFill>
              </a:rPr>
              <a:t> workflow</a:t>
            </a:r>
          </a:p>
          <a:p>
            <a:r>
              <a:rPr lang="en-US" dirty="0" smtClean="0"/>
              <a:t>Peak calling, filtering, and annotation</a:t>
            </a:r>
          </a:p>
          <a:p>
            <a:r>
              <a:rPr lang="en-US" dirty="0" smtClean="0">
                <a:solidFill>
                  <a:schemeClr val="bg1">
                    <a:lumMod val="85000"/>
                  </a:schemeClr>
                </a:solidFill>
              </a:rPr>
              <a:t>ATAC-</a:t>
            </a:r>
            <a:r>
              <a:rPr lang="en-US" dirty="0" err="1" smtClean="0">
                <a:solidFill>
                  <a:schemeClr val="bg1">
                    <a:lumMod val="85000"/>
                  </a:schemeClr>
                </a:solidFill>
              </a:rPr>
              <a:t>seq</a:t>
            </a:r>
            <a:r>
              <a:rPr lang="en-US" dirty="0" smtClean="0">
                <a:solidFill>
                  <a:schemeClr val="bg1">
                    <a:lumMod val="85000"/>
                  </a:schemeClr>
                </a:solidFill>
              </a:rPr>
              <a:t> data integration with other data</a:t>
            </a:r>
          </a:p>
          <a:p>
            <a:r>
              <a:rPr lang="en-US" dirty="0" smtClean="0">
                <a:solidFill>
                  <a:schemeClr val="bg1">
                    <a:lumMod val="85000"/>
                  </a:schemeClr>
                </a:solidFill>
              </a:rPr>
              <a:t>Best practices in ATAC-</a:t>
            </a:r>
            <a:r>
              <a:rPr lang="en-US" dirty="0" err="1" smtClean="0">
                <a:solidFill>
                  <a:schemeClr val="bg1">
                    <a:lumMod val="85000"/>
                  </a:schemeClr>
                </a:solidFill>
              </a:rPr>
              <a:t>seq</a:t>
            </a:r>
            <a:r>
              <a:rPr lang="en-US" dirty="0" smtClean="0">
                <a:solidFill>
                  <a:schemeClr val="bg1">
                    <a:lumMod val="85000"/>
                  </a:schemeClr>
                </a:solidFill>
              </a:rPr>
              <a:t> assays and ATAC-</a:t>
            </a:r>
            <a:r>
              <a:rPr lang="en-US" dirty="0" err="1" smtClean="0">
                <a:solidFill>
                  <a:schemeClr val="bg1">
                    <a:lumMod val="85000"/>
                  </a:schemeClr>
                </a:solidFill>
              </a:rPr>
              <a:t>seq</a:t>
            </a:r>
            <a:r>
              <a:rPr lang="en-US" dirty="0" smtClean="0">
                <a:solidFill>
                  <a:schemeClr val="bg1">
                    <a:lumMod val="85000"/>
                  </a:schemeClr>
                </a:solidFill>
              </a:rPr>
              <a:t> data analyses</a:t>
            </a:r>
          </a:p>
          <a:p>
            <a:pPr marL="0" indent="0">
              <a:buNone/>
            </a:pPr>
            <a:endParaRPr lang="en-US" dirty="0"/>
          </a:p>
        </p:txBody>
      </p:sp>
    </p:spTree>
    <p:extLst>
      <p:ext uri="{BB962C8B-B14F-4D97-AF65-F5344CB8AC3E}">
        <p14:creationId xmlns:p14="http://schemas.microsoft.com/office/powerpoint/2010/main" val="2413928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b="1" dirty="0" smtClean="0"/>
              <a:t>ATAC-</a:t>
            </a:r>
            <a:r>
              <a:rPr lang="en-US" sz="3600" b="1" dirty="0" err="1" smtClean="0"/>
              <a:t>seq</a:t>
            </a:r>
            <a:r>
              <a:rPr lang="en-US" sz="3600" b="1" dirty="0" smtClean="0"/>
              <a:t> Peak calling</a:t>
            </a:r>
            <a:endParaRPr lang="en-US" sz="3600" b="1" dirty="0"/>
          </a:p>
        </p:txBody>
      </p:sp>
      <p:sp>
        <p:nvSpPr>
          <p:cNvPr id="3" name="Content Placeholder 2"/>
          <p:cNvSpPr>
            <a:spLocks noGrp="1"/>
          </p:cNvSpPr>
          <p:nvPr>
            <p:ph idx="1"/>
          </p:nvPr>
        </p:nvSpPr>
        <p:spPr>
          <a:xfrm>
            <a:off x="533400" y="914400"/>
            <a:ext cx="8229600" cy="5334000"/>
          </a:xfrm>
        </p:spPr>
        <p:txBody>
          <a:bodyPr>
            <a:noAutofit/>
          </a:bodyPr>
          <a:lstStyle/>
          <a:p>
            <a:r>
              <a:rPr lang="en-US" sz="2400" dirty="0" smtClean="0"/>
              <a:t>MACS2 options (</a:t>
            </a:r>
            <a:r>
              <a:rPr lang="en-US" sz="2400" dirty="0">
                <a:hlinkClick r:id="rId2"/>
              </a:rPr>
              <a:t>https://</a:t>
            </a:r>
            <a:r>
              <a:rPr lang="en-US" sz="2400" dirty="0" smtClean="0">
                <a:hlinkClick r:id="rId2"/>
              </a:rPr>
              <a:t>github.com/taoliu/MACS) </a:t>
            </a:r>
            <a:r>
              <a:rPr lang="en-US" sz="2400" dirty="0" smtClean="0"/>
              <a:t>:</a:t>
            </a:r>
          </a:p>
          <a:p>
            <a:pPr lvl="1"/>
            <a:r>
              <a:rPr lang="en-US" sz="2000" dirty="0" smtClean="0"/>
              <a:t>--</a:t>
            </a:r>
            <a:r>
              <a:rPr lang="en-US" sz="2000" dirty="0"/>
              <a:t>format </a:t>
            </a:r>
            <a:r>
              <a:rPr lang="en-US" sz="2000" dirty="0" smtClean="0"/>
              <a:t>BAMPE</a:t>
            </a:r>
          </a:p>
          <a:p>
            <a:pPr lvl="1"/>
            <a:r>
              <a:rPr lang="en-US" sz="2000" dirty="0" smtClean="0"/>
              <a:t>Effective genome size: -e</a:t>
            </a:r>
          </a:p>
          <a:p>
            <a:r>
              <a:rPr lang="en-US" sz="2400" dirty="0" err="1" smtClean="0"/>
              <a:t>Generich</a:t>
            </a:r>
            <a:r>
              <a:rPr lang="en-US" sz="2400" dirty="0" smtClean="0"/>
              <a:t> (Better than MACS2) (</a:t>
            </a:r>
            <a:r>
              <a:rPr lang="en-US" sz="2400" dirty="0">
                <a:hlinkClick r:id="rId3"/>
              </a:rPr>
              <a:t>https://</a:t>
            </a:r>
            <a:r>
              <a:rPr lang="en-US" sz="2400" dirty="0" smtClean="0">
                <a:hlinkClick r:id="rId3"/>
              </a:rPr>
              <a:t>github.com/jsh58/Genrich#method</a:t>
            </a:r>
            <a:r>
              <a:rPr lang="en-US" sz="2400" dirty="0" smtClean="0"/>
              <a:t>)</a:t>
            </a:r>
          </a:p>
          <a:p>
            <a:pPr lvl="1"/>
            <a:r>
              <a:rPr lang="en-US" sz="2000" dirty="0"/>
              <a:t>Removal of mitochondrial </a:t>
            </a:r>
            <a:r>
              <a:rPr lang="en-US" sz="2000" dirty="0" smtClean="0"/>
              <a:t>reads</a:t>
            </a:r>
          </a:p>
          <a:p>
            <a:pPr lvl="1"/>
            <a:r>
              <a:rPr lang="en-US" sz="2000" dirty="0"/>
              <a:t>Removal of PCR </a:t>
            </a:r>
            <a:r>
              <a:rPr lang="en-US" sz="2000" dirty="0" smtClean="0"/>
              <a:t>duplicates</a:t>
            </a:r>
          </a:p>
          <a:p>
            <a:pPr lvl="1"/>
            <a:r>
              <a:rPr lang="en-US" sz="2000" dirty="0"/>
              <a:t>Analysis of </a:t>
            </a:r>
            <a:r>
              <a:rPr lang="en-US" sz="2000" dirty="0" smtClean="0"/>
              <a:t>multi-mapping reads</a:t>
            </a:r>
          </a:p>
          <a:p>
            <a:pPr lvl="1"/>
            <a:r>
              <a:rPr lang="en-US" sz="2000" dirty="0"/>
              <a:t>Analysis of multiple </a:t>
            </a:r>
            <a:r>
              <a:rPr lang="en-US" sz="2000" dirty="0" smtClean="0"/>
              <a:t>replicates</a:t>
            </a:r>
          </a:p>
          <a:p>
            <a:pPr lvl="1"/>
            <a:r>
              <a:rPr lang="en-US" sz="2000" dirty="0"/>
              <a:t>Interpretation of alignments suitable for </a:t>
            </a:r>
            <a:r>
              <a:rPr lang="en-US" sz="2000" dirty="0" smtClean="0"/>
              <a:t>ATAC-</a:t>
            </a:r>
            <a:r>
              <a:rPr lang="en-US" sz="2000" dirty="0" err="1" smtClean="0"/>
              <a:t>seq</a:t>
            </a:r>
            <a:r>
              <a:rPr lang="en-US" sz="2000" dirty="0" smtClean="0"/>
              <a:t> (unpaired allowed)</a:t>
            </a:r>
          </a:p>
          <a:p>
            <a:r>
              <a:rPr lang="en-US" sz="2400" dirty="0" smtClean="0"/>
              <a:t>HMMRATAC (specific for ATAC-</a:t>
            </a:r>
            <a:r>
              <a:rPr lang="en-US" sz="2400" dirty="0" err="1" smtClean="0"/>
              <a:t>seq</a:t>
            </a:r>
            <a:r>
              <a:rPr lang="en-US" sz="2400" dirty="0" smtClean="0"/>
              <a:t> peak calling</a:t>
            </a:r>
          </a:p>
          <a:p>
            <a:pPr marL="0" indent="0">
              <a:buNone/>
            </a:pPr>
            <a:r>
              <a:rPr lang="pt-BR" sz="1400" dirty="0" smtClean="0"/>
              <a:t>          Tarbell and </a:t>
            </a:r>
            <a:r>
              <a:rPr lang="pt-BR" sz="1400" dirty="0"/>
              <a:t>Liu </a:t>
            </a:r>
            <a:r>
              <a:rPr lang="pt-BR" sz="1400" dirty="0" smtClean="0"/>
              <a:t>T. Nucleic </a:t>
            </a:r>
            <a:r>
              <a:rPr lang="pt-BR" sz="1400" dirty="0"/>
              <a:t>Acids Res. 2019 Sep 19;47(16):e91. doi: </a:t>
            </a:r>
            <a:r>
              <a:rPr lang="pt-BR" sz="1400" dirty="0" smtClean="0"/>
              <a:t>10.1093/nar/gkz533</a:t>
            </a:r>
            <a:endParaRPr lang="pt-BR" sz="1400" dirty="0"/>
          </a:p>
          <a:p>
            <a:r>
              <a:rPr lang="en-US" sz="2400" dirty="0" smtClean="0"/>
              <a:t>AIAP (</a:t>
            </a:r>
            <a:r>
              <a:rPr lang="en-US" sz="2000" dirty="0">
                <a:hlinkClick r:id="rId4"/>
              </a:rPr>
              <a:t>https://</a:t>
            </a:r>
            <a:r>
              <a:rPr lang="en-US" sz="2000" dirty="0" smtClean="0">
                <a:hlinkClick r:id="rId4"/>
              </a:rPr>
              <a:t>github.com/Zhang-lab/ATAC-seq_QC_analysis</a:t>
            </a:r>
            <a:r>
              <a:rPr lang="en-US" sz="2400" dirty="0" smtClean="0"/>
              <a:t>):  </a:t>
            </a:r>
            <a:r>
              <a:rPr lang="en-US" sz="2000" dirty="0" smtClean="0"/>
              <a:t>a recent development using pseudo reads, 75bp flanking each Tn5 insert site for peak calling and differential accessible region analysis.  More sensitive.</a:t>
            </a:r>
            <a:endParaRPr lang="en-US" sz="2000" dirty="0"/>
          </a:p>
        </p:txBody>
      </p:sp>
      <p:cxnSp>
        <p:nvCxnSpPr>
          <p:cNvPr id="4" name="Straight Connector 3"/>
          <p:cNvCxnSpPr/>
          <p:nvPr/>
        </p:nvCxnSpPr>
        <p:spPr>
          <a:xfrm>
            <a:off x="152400" y="7620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314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Filtering peaks</a:t>
            </a:r>
            <a:endParaRPr lang="en-US" sz="3600" b="1" dirty="0"/>
          </a:p>
        </p:txBody>
      </p:sp>
      <p:sp>
        <p:nvSpPr>
          <p:cNvPr id="3" name="Content Placeholder 2"/>
          <p:cNvSpPr>
            <a:spLocks noGrp="1"/>
          </p:cNvSpPr>
          <p:nvPr>
            <p:ph idx="1"/>
          </p:nvPr>
        </p:nvSpPr>
        <p:spPr/>
        <p:txBody>
          <a:bodyPr>
            <a:normAutofit/>
          </a:bodyPr>
          <a:lstStyle/>
          <a:p>
            <a:r>
              <a:rPr lang="en-US" b="1" dirty="0" smtClean="0"/>
              <a:t>Generate </a:t>
            </a:r>
            <a:r>
              <a:rPr lang="en-US" b="1" dirty="0" err="1" smtClean="0"/>
              <a:t>mappability</a:t>
            </a:r>
            <a:r>
              <a:rPr lang="en-US" b="1" dirty="0" smtClean="0"/>
              <a:t>-based blacklist</a:t>
            </a:r>
          </a:p>
          <a:p>
            <a:endParaRPr lang="en-US" sz="2400" b="1" dirty="0" smtClean="0"/>
          </a:p>
          <a:p>
            <a:r>
              <a:rPr lang="en-US" sz="2400" b="1" dirty="0" smtClean="0"/>
              <a:t>Blacklist </a:t>
            </a:r>
            <a:r>
              <a:rPr lang="en-US" sz="2400" b="1" dirty="0"/>
              <a:t>filtering for </a:t>
            </a:r>
            <a:r>
              <a:rPr lang="en-US" sz="2400" b="1" dirty="0" smtClean="0"/>
              <a:t>peaks (</a:t>
            </a:r>
            <a:r>
              <a:rPr lang="en-US" sz="2400" b="1" dirty="0" err="1" smtClean="0"/>
              <a:t>bedtools</a:t>
            </a:r>
            <a:r>
              <a:rPr lang="en-US" sz="2400" b="1" dirty="0" smtClean="0"/>
              <a:t>)</a:t>
            </a:r>
            <a:endParaRPr lang="en-US" sz="2400" b="1" dirty="0"/>
          </a:p>
          <a:p>
            <a:pPr marL="0" indent="0">
              <a:buNone/>
            </a:pPr>
            <a:endParaRPr lang="en-US" sz="2400" dirty="0"/>
          </a:p>
        </p:txBody>
      </p:sp>
      <p:cxnSp>
        <p:nvCxnSpPr>
          <p:cNvPr id="4" name="Straight Connector 3"/>
          <p:cNvCxnSpPr/>
          <p:nvPr/>
        </p:nvCxnSpPr>
        <p:spPr>
          <a:xfrm>
            <a:off x="152400" y="12192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101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Merging </a:t>
            </a:r>
            <a:r>
              <a:rPr lang="en-US" sz="3600" b="1" dirty="0" smtClean="0"/>
              <a:t>and comparing peaks</a:t>
            </a:r>
            <a:endParaRPr lang="en-US" sz="3600" b="1" dirty="0"/>
          </a:p>
        </p:txBody>
      </p:sp>
      <p:sp>
        <p:nvSpPr>
          <p:cNvPr id="3" name="Content Placeholder 2"/>
          <p:cNvSpPr>
            <a:spLocks noGrp="1"/>
          </p:cNvSpPr>
          <p:nvPr>
            <p:ph idx="1"/>
          </p:nvPr>
        </p:nvSpPr>
        <p:spPr/>
        <p:txBody>
          <a:bodyPr>
            <a:normAutofit/>
          </a:bodyPr>
          <a:lstStyle/>
          <a:p>
            <a:r>
              <a:rPr lang="en-US" sz="2400" dirty="0" smtClean="0"/>
              <a:t>Peak reproducibility analysis using IDR </a:t>
            </a:r>
            <a:r>
              <a:rPr lang="en-US" sz="2000" dirty="0" smtClean="0"/>
              <a:t>(</a:t>
            </a:r>
            <a:r>
              <a:rPr lang="en-US" sz="2000" dirty="0">
                <a:hlinkClick r:id="rId2"/>
              </a:rPr>
              <a:t>https://</a:t>
            </a:r>
            <a:r>
              <a:rPr lang="en-US" sz="2000" dirty="0" smtClean="0">
                <a:hlinkClick r:id="rId2"/>
              </a:rPr>
              <a:t>github.com/nboley/idr</a:t>
            </a:r>
            <a:r>
              <a:rPr lang="en-US" sz="2000" dirty="0" smtClean="0"/>
              <a:t>)</a:t>
            </a:r>
          </a:p>
          <a:p>
            <a:r>
              <a:rPr lang="en-US" sz="2400" dirty="0" smtClean="0">
                <a:solidFill>
                  <a:srgbClr val="00B0F0"/>
                </a:solidFill>
              </a:rPr>
              <a:t>merge </a:t>
            </a:r>
            <a:r>
              <a:rPr lang="en-US" sz="2400" dirty="0">
                <a:solidFill>
                  <a:srgbClr val="00B0F0"/>
                </a:solidFill>
              </a:rPr>
              <a:t>peaks from different libraries or different samples using </a:t>
            </a:r>
            <a:r>
              <a:rPr lang="en-US" sz="2400" dirty="0" err="1">
                <a:solidFill>
                  <a:srgbClr val="00B0F0"/>
                </a:solidFill>
              </a:rPr>
              <a:t>Bedtools</a:t>
            </a:r>
            <a:r>
              <a:rPr lang="en-US" sz="2400" dirty="0">
                <a:solidFill>
                  <a:srgbClr val="00B0F0"/>
                </a:solidFill>
              </a:rPr>
              <a:t> and </a:t>
            </a:r>
            <a:r>
              <a:rPr lang="en-US" sz="2400" dirty="0" err="1">
                <a:solidFill>
                  <a:srgbClr val="00B0F0"/>
                </a:solidFill>
              </a:rPr>
              <a:t>B</a:t>
            </a:r>
            <a:r>
              <a:rPr lang="en-US" sz="2400" dirty="0" err="1" smtClean="0">
                <a:solidFill>
                  <a:srgbClr val="00B0F0"/>
                </a:solidFill>
              </a:rPr>
              <a:t>edops</a:t>
            </a:r>
            <a:endParaRPr lang="en-US" sz="2400" b="1" dirty="0" smtClean="0">
              <a:solidFill>
                <a:srgbClr val="00B0F0"/>
              </a:solidFill>
            </a:endParaRPr>
          </a:p>
          <a:p>
            <a:r>
              <a:rPr lang="en-US" sz="2400" dirty="0" smtClean="0"/>
              <a:t>Collapsing </a:t>
            </a:r>
            <a:r>
              <a:rPr lang="en-US" sz="2400" dirty="0"/>
              <a:t>multiple BED files into a master list by </a:t>
            </a:r>
            <a:r>
              <a:rPr lang="en-US" sz="2400" dirty="0" smtClean="0"/>
              <a:t>signal using </a:t>
            </a:r>
            <a:r>
              <a:rPr lang="en-US" sz="2400" dirty="0" err="1" smtClean="0"/>
              <a:t>Bedops</a:t>
            </a:r>
            <a:r>
              <a:rPr lang="en-US" sz="2400" dirty="0" smtClean="0"/>
              <a:t>: </a:t>
            </a:r>
            <a:r>
              <a:rPr lang="en-US" sz="1200" dirty="0" smtClean="0">
                <a:hlinkClick r:id="rId3"/>
              </a:rPr>
              <a:t>https</a:t>
            </a:r>
            <a:r>
              <a:rPr lang="en-US" sz="1200" dirty="0">
                <a:hlinkClick r:id="rId3"/>
              </a:rPr>
              <a:t>://bedops.readthedocs.io/en/latest/content/usage-examples/master-list.html</a:t>
            </a:r>
            <a:endParaRPr lang="en-US" sz="1200" dirty="0"/>
          </a:p>
        </p:txBody>
      </p:sp>
      <p:cxnSp>
        <p:nvCxnSpPr>
          <p:cNvPr id="4" name="Straight Connector 3"/>
          <p:cNvCxnSpPr/>
          <p:nvPr/>
        </p:nvCxnSpPr>
        <p:spPr>
          <a:xfrm>
            <a:off x="152400" y="12192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297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t>Differential accessible region (DAR) analysis</a:t>
            </a:r>
            <a:endParaRPr lang="en-US" sz="3600" b="1" dirty="0"/>
          </a:p>
        </p:txBody>
      </p:sp>
      <p:sp>
        <p:nvSpPr>
          <p:cNvPr id="3" name="Content Placeholder 2"/>
          <p:cNvSpPr>
            <a:spLocks noGrp="1"/>
          </p:cNvSpPr>
          <p:nvPr>
            <p:ph idx="1"/>
          </p:nvPr>
        </p:nvSpPr>
        <p:spPr/>
        <p:txBody>
          <a:bodyPr>
            <a:normAutofit/>
          </a:bodyPr>
          <a:lstStyle/>
          <a:p>
            <a:r>
              <a:rPr lang="en-US" sz="2400" dirty="0" err="1" smtClean="0"/>
              <a:t>diffReps</a:t>
            </a:r>
            <a:r>
              <a:rPr lang="en-US" sz="2400" dirty="0" smtClean="0"/>
              <a:t> (</a:t>
            </a:r>
            <a:r>
              <a:rPr lang="en-US" sz="2400" dirty="0">
                <a:hlinkClick r:id="rId2"/>
              </a:rPr>
              <a:t>https://</a:t>
            </a:r>
            <a:r>
              <a:rPr lang="en-US" sz="2400" dirty="0" smtClean="0">
                <a:hlinkClick r:id="rId2"/>
              </a:rPr>
              <a:t>github.com/shenlab-sinai/diffreps</a:t>
            </a:r>
            <a:r>
              <a:rPr lang="en-US" sz="2400" dirty="0" smtClean="0"/>
              <a:t>)</a:t>
            </a:r>
          </a:p>
          <a:p>
            <a:pPr lvl="1"/>
            <a:r>
              <a:rPr lang="en-US" sz="2000" dirty="0" smtClean="0"/>
              <a:t>Alignment file in the BED format as input</a:t>
            </a:r>
          </a:p>
          <a:p>
            <a:pPr lvl="1"/>
            <a:r>
              <a:rPr lang="en-US" sz="2000" dirty="0" smtClean="0"/>
              <a:t>Not depends on peak callers</a:t>
            </a:r>
          </a:p>
          <a:p>
            <a:r>
              <a:rPr lang="en-US" sz="2400" dirty="0" smtClean="0"/>
              <a:t>DESeq2</a:t>
            </a:r>
          </a:p>
          <a:p>
            <a:pPr lvl="1"/>
            <a:r>
              <a:rPr lang="en-US" sz="2000" dirty="0" smtClean="0"/>
              <a:t>Read counts for each peak regions as input</a:t>
            </a:r>
            <a:endParaRPr lang="en-US" sz="2000" dirty="0"/>
          </a:p>
        </p:txBody>
      </p:sp>
    </p:spTree>
    <p:extLst>
      <p:ext uri="{BB962C8B-B14F-4D97-AF65-F5344CB8AC3E}">
        <p14:creationId xmlns:p14="http://schemas.microsoft.com/office/powerpoint/2010/main" val="1646936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Peak annotation</a:t>
            </a:r>
            <a:endParaRPr lang="en-US" dirty="0"/>
          </a:p>
        </p:txBody>
      </p:sp>
      <p:sp>
        <p:nvSpPr>
          <p:cNvPr id="3" name="Content Placeholder 2"/>
          <p:cNvSpPr>
            <a:spLocks noGrp="1"/>
          </p:cNvSpPr>
          <p:nvPr>
            <p:ph idx="1"/>
          </p:nvPr>
        </p:nvSpPr>
        <p:spPr>
          <a:xfrm>
            <a:off x="914400" y="1828800"/>
            <a:ext cx="5715000" cy="4525963"/>
          </a:xfrm>
        </p:spPr>
        <p:txBody>
          <a:bodyPr>
            <a:normAutofit/>
          </a:bodyPr>
          <a:lstStyle/>
          <a:p>
            <a:r>
              <a:rPr lang="en-US" sz="2400" dirty="0" err="1" smtClean="0"/>
              <a:t>ChIPseeker</a:t>
            </a:r>
            <a:endParaRPr lang="en-US" sz="2400" dirty="0" smtClean="0"/>
          </a:p>
          <a:p>
            <a:r>
              <a:rPr lang="en-US" sz="2400" dirty="0" smtClean="0"/>
              <a:t>GREAT</a:t>
            </a:r>
            <a:endParaRPr lang="en-US" sz="2400" dirty="0"/>
          </a:p>
        </p:txBody>
      </p:sp>
      <p:cxnSp>
        <p:nvCxnSpPr>
          <p:cNvPr id="4" name="Straight Connector 3"/>
          <p:cNvCxnSpPr/>
          <p:nvPr/>
        </p:nvCxnSpPr>
        <p:spPr>
          <a:xfrm>
            <a:off x="152400" y="12192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9580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b="1" dirty="0" smtClean="0"/>
              <a:t>Open and closed chromatin</a:t>
            </a:r>
            <a:endParaRPr lang="en-US" sz="36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9144000" cy="4878577"/>
          </a:xfrm>
          <a:prstGeom prst="rect">
            <a:avLst/>
          </a:prstGeom>
        </p:spPr>
      </p:pic>
      <p:sp>
        <p:nvSpPr>
          <p:cNvPr id="3" name="Rectangle 2"/>
          <p:cNvSpPr/>
          <p:nvPr/>
        </p:nvSpPr>
        <p:spPr>
          <a:xfrm>
            <a:off x="6625721" y="6400800"/>
            <a:ext cx="1903470" cy="369332"/>
          </a:xfrm>
          <a:prstGeom prst="rect">
            <a:avLst/>
          </a:prstGeom>
        </p:spPr>
        <p:txBody>
          <a:bodyPr wrap="none">
            <a:spAutoFit/>
          </a:bodyPr>
          <a:lstStyle/>
          <a:p>
            <a:r>
              <a:rPr lang="en-US" dirty="0" smtClean="0"/>
              <a:t>(Wang et al. 2012)</a:t>
            </a:r>
            <a:endParaRPr lang="en-US" dirty="0"/>
          </a:p>
        </p:txBody>
      </p:sp>
      <p:cxnSp>
        <p:nvCxnSpPr>
          <p:cNvPr id="5" name="Straight Connector 4"/>
          <p:cNvCxnSpPr/>
          <p:nvPr/>
        </p:nvCxnSpPr>
        <p:spPr>
          <a:xfrm>
            <a:off x="304800" y="1066800"/>
            <a:ext cx="86106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4225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Motif </a:t>
            </a:r>
            <a:r>
              <a:rPr lang="en-US" sz="3600" b="1" dirty="0" smtClean="0"/>
              <a:t>finding</a:t>
            </a:r>
            <a:endParaRPr lang="en-US" sz="3600" dirty="0"/>
          </a:p>
        </p:txBody>
      </p:sp>
      <p:sp>
        <p:nvSpPr>
          <p:cNvPr id="3" name="Content Placeholder 2"/>
          <p:cNvSpPr>
            <a:spLocks noGrp="1"/>
          </p:cNvSpPr>
          <p:nvPr>
            <p:ph idx="1"/>
          </p:nvPr>
        </p:nvSpPr>
        <p:spPr/>
        <p:txBody>
          <a:bodyPr>
            <a:normAutofit/>
          </a:bodyPr>
          <a:lstStyle/>
          <a:p>
            <a:r>
              <a:rPr lang="en-US" sz="2400" dirty="0" smtClean="0"/>
              <a:t>Use </a:t>
            </a:r>
            <a:r>
              <a:rPr lang="en-US" sz="2400" b="1" dirty="0" smtClean="0"/>
              <a:t>HOMER</a:t>
            </a:r>
            <a:r>
              <a:rPr lang="en-US" sz="2400" dirty="0"/>
              <a:t> </a:t>
            </a:r>
            <a:r>
              <a:rPr lang="en-US" sz="2400" dirty="0" smtClean="0"/>
              <a:t>for</a:t>
            </a:r>
            <a:r>
              <a:rPr lang="en-US" sz="2400" dirty="0"/>
              <a:t> </a:t>
            </a:r>
            <a:r>
              <a:rPr lang="en-US" sz="2400" dirty="0" smtClean="0"/>
              <a:t>motif discovery. </a:t>
            </a:r>
          </a:p>
          <a:p>
            <a:r>
              <a:rPr lang="en-US" sz="2400" dirty="0" smtClean="0"/>
              <a:t>It </a:t>
            </a:r>
            <a:r>
              <a:rPr lang="en-US" sz="2400" dirty="0"/>
              <a:t>takes </a:t>
            </a:r>
            <a:r>
              <a:rPr lang="en-US" sz="2400" b="1" dirty="0"/>
              <a:t>a peak file </a:t>
            </a:r>
            <a:r>
              <a:rPr lang="en-US" sz="2400" dirty="0"/>
              <a:t>as input and checks for the enrichment of both known sequence motifs and de novo motifs</a:t>
            </a:r>
            <a:r>
              <a:rPr lang="en-US" sz="2400" dirty="0" smtClean="0"/>
              <a:t>.</a:t>
            </a:r>
            <a:endParaRPr lang="en-US" sz="2400" dirty="0"/>
          </a:p>
        </p:txBody>
      </p:sp>
    </p:spTree>
    <p:extLst>
      <p:ext uri="{BB962C8B-B14F-4D97-AF65-F5344CB8AC3E}">
        <p14:creationId xmlns:p14="http://schemas.microsoft.com/office/powerpoint/2010/main" val="1119127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Creating browser </a:t>
            </a:r>
            <a:r>
              <a:rPr lang="en-US" b="1" dirty="0" smtClean="0"/>
              <a:t>tracks</a:t>
            </a:r>
            <a:endParaRPr lang="en-US" dirty="0"/>
          </a:p>
        </p:txBody>
      </p:sp>
      <p:sp>
        <p:nvSpPr>
          <p:cNvPr id="3" name="Content Placeholder 2"/>
          <p:cNvSpPr>
            <a:spLocks noGrp="1"/>
          </p:cNvSpPr>
          <p:nvPr>
            <p:ph idx="1"/>
          </p:nvPr>
        </p:nvSpPr>
        <p:spPr/>
        <p:txBody>
          <a:bodyPr>
            <a:normAutofit/>
          </a:bodyPr>
          <a:lstStyle/>
          <a:p>
            <a:r>
              <a:rPr lang="en-US" sz="2400" dirty="0" err="1" smtClean="0"/>
              <a:t>bamCovreage</a:t>
            </a:r>
            <a:r>
              <a:rPr lang="en-US" sz="2400" dirty="0"/>
              <a:t> command </a:t>
            </a:r>
            <a:r>
              <a:rPr lang="en-US" sz="2400" dirty="0" smtClean="0"/>
              <a:t>(</a:t>
            </a:r>
            <a:r>
              <a:rPr lang="en-US" sz="2400" dirty="0" err="1"/>
              <a:t>d</a:t>
            </a:r>
            <a:r>
              <a:rPr lang="en-US" sz="2400" dirty="0" err="1" smtClean="0"/>
              <a:t>eeptools</a:t>
            </a:r>
            <a:r>
              <a:rPr lang="en-US" sz="2400" dirty="0" smtClean="0"/>
              <a:t>)</a:t>
            </a:r>
          </a:p>
          <a:p>
            <a:r>
              <a:rPr lang="en-US" sz="2400" dirty="0" smtClean="0"/>
              <a:t>Genomic Interactive Visualization Engine (GIVE, </a:t>
            </a:r>
            <a:r>
              <a:rPr lang="en-US" sz="2400" dirty="0"/>
              <a:t>https://zhong-lab-ucsd.github.io/GIVE_homepage/</a:t>
            </a:r>
            <a:r>
              <a:rPr lang="en-US" sz="2400" dirty="0" smtClean="0"/>
              <a:t>)</a:t>
            </a:r>
          </a:p>
          <a:p>
            <a:endParaRPr lang="en-US" sz="2400" dirty="0"/>
          </a:p>
        </p:txBody>
      </p:sp>
    </p:spTree>
    <p:extLst>
      <p:ext uri="{BB962C8B-B14F-4D97-AF65-F5344CB8AC3E}">
        <p14:creationId xmlns:p14="http://schemas.microsoft.com/office/powerpoint/2010/main" val="1046296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Outline</a:t>
            </a:r>
            <a:endParaRPr lang="en-US" sz="3600" b="1" dirty="0"/>
          </a:p>
        </p:txBody>
      </p:sp>
      <p:cxnSp>
        <p:nvCxnSpPr>
          <p:cNvPr id="5" name="Straight Connector 4"/>
          <p:cNvCxnSpPr/>
          <p:nvPr/>
        </p:nvCxnSpPr>
        <p:spPr>
          <a:xfrm>
            <a:off x="152400" y="11430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Content Placeholder 3"/>
          <p:cNvSpPr>
            <a:spLocks noGrp="1"/>
          </p:cNvSpPr>
          <p:nvPr>
            <p:ph idx="1"/>
          </p:nvPr>
        </p:nvSpPr>
        <p:spPr>
          <a:xfrm>
            <a:off x="457200" y="1600200"/>
            <a:ext cx="8229600" cy="4525963"/>
          </a:xfrm>
        </p:spPr>
        <p:txBody>
          <a:bodyPr/>
          <a:lstStyle/>
          <a:p>
            <a:r>
              <a:rPr lang="en-US" dirty="0" smtClean="0">
                <a:solidFill>
                  <a:schemeClr val="bg1">
                    <a:lumMod val="85000"/>
                  </a:schemeClr>
                </a:solidFill>
              </a:rPr>
              <a:t>Introduction to the ATAC-</a:t>
            </a:r>
            <a:r>
              <a:rPr lang="en-US" dirty="0" err="1" smtClean="0">
                <a:solidFill>
                  <a:schemeClr val="bg1">
                    <a:lumMod val="85000"/>
                  </a:schemeClr>
                </a:solidFill>
              </a:rPr>
              <a:t>seq</a:t>
            </a:r>
            <a:r>
              <a:rPr lang="en-US" dirty="0" smtClean="0">
                <a:solidFill>
                  <a:schemeClr val="bg1">
                    <a:lumMod val="85000"/>
                  </a:schemeClr>
                </a:solidFill>
              </a:rPr>
              <a:t> technology</a:t>
            </a:r>
          </a:p>
          <a:p>
            <a:r>
              <a:rPr lang="en-US" dirty="0" smtClean="0">
                <a:solidFill>
                  <a:schemeClr val="bg1">
                    <a:lumMod val="85000"/>
                  </a:schemeClr>
                </a:solidFill>
              </a:rPr>
              <a:t>Preprocessing of ATAC-</a:t>
            </a:r>
            <a:r>
              <a:rPr lang="en-US" dirty="0" err="1" smtClean="0">
                <a:solidFill>
                  <a:schemeClr val="bg1">
                    <a:lumMod val="85000"/>
                  </a:schemeClr>
                </a:solidFill>
              </a:rPr>
              <a:t>seq</a:t>
            </a:r>
            <a:r>
              <a:rPr lang="en-US" dirty="0" smtClean="0">
                <a:solidFill>
                  <a:schemeClr val="bg1">
                    <a:lumMod val="85000"/>
                  </a:schemeClr>
                </a:solidFill>
              </a:rPr>
              <a:t> data</a:t>
            </a:r>
          </a:p>
          <a:p>
            <a:r>
              <a:rPr lang="en-US" dirty="0" err="1" smtClean="0">
                <a:solidFill>
                  <a:schemeClr val="bg1">
                    <a:lumMod val="85000"/>
                  </a:schemeClr>
                </a:solidFill>
              </a:rPr>
              <a:t>ATACseqQC</a:t>
            </a:r>
            <a:r>
              <a:rPr lang="en-US" dirty="0" smtClean="0">
                <a:solidFill>
                  <a:schemeClr val="bg1">
                    <a:lumMod val="85000"/>
                  </a:schemeClr>
                </a:solidFill>
              </a:rPr>
              <a:t> workflow</a:t>
            </a:r>
          </a:p>
          <a:p>
            <a:r>
              <a:rPr lang="en-US" dirty="0" smtClean="0">
                <a:solidFill>
                  <a:schemeClr val="bg1">
                    <a:lumMod val="85000"/>
                  </a:schemeClr>
                </a:solidFill>
              </a:rPr>
              <a:t>Peak calling, filtering, and annotation</a:t>
            </a:r>
          </a:p>
          <a:p>
            <a:r>
              <a:rPr lang="en-US" dirty="0" smtClean="0"/>
              <a:t>ATAC-</a:t>
            </a:r>
            <a:r>
              <a:rPr lang="en-US" dirty="0" err="1" smtClean="0"/>
              <a:t>seq</a:t>
            </a:r>
            <a:r>
              <a:rPr lang="en-US" dirty="0" smtClean="0"/>
              <a:t> data integration with other data</a:t>
            </a:r>
          </a:p>
          <a:p>
            <a:r>
              <a:rPr lang="en-US" dirty="0" smtClean="0">
                <a:solidFill>
                  <a:schemeClr val="bg1">
                    <a:lumMod val="85000"/>
                  </a:schemeClr>
                </a:solidFill>
              </a:rPr>
              <a:t>Best practices in ATAC-</a:t>
            </a:r>
            <a:r>
              <a:rPr lang="en-US" dirty="0" err="1" smtClean="0">
                <a:solidFill>
                  <a:schemeClr val="bg1">
                    <a:lumMod val="85000"/>
                  </a:schemeClr>
                </a:solidFill>
              </a:rPr>
              <a:t>seq</a:t>
            </a:r>
            <a:r>
              <a:rPr lang="en-US" dirty="0" smtClean="0">
                <a:solidFill>
                  <a:schemeClr val="bg1">
                    <a:lumMod val="85000"/>
                  </a:schemeClr>
                </a:solidFill>
              </a:rPr>
              <a:t> assays and ATAC-</a:t>
            </a:r>
            <a:r>
              <a:rPr lang="en-US" dirty="0" err="1" smtClean="0">
                <a:solidFill>
                  <a:schemeClr val="bg1">
                    <a:lumMod val="85000"/>
                  </a:schemeClr>
                </a:solidFill>
              </a:rPr>
              <a:t>seq</a:t>
            </a:r>
            <a:r>
              <a:rPr lang="en-US" dirty="0" smtClean="0">
                <a:solidFill>
                  <a:schemeClr val="bg1">
                    <a:lumMod val="85000"/>
                  </a:schemeClr>
                </a:solidFill>
              </a:rPr>
              <a:t> data analyses</a:t>
            </a:r>
          </a:p>
          <a:p>
            <a:pPr marL="0" indent="0">
              <a:buNone/>
            </a:pPr>
            <a:endParaRPr lang="en-US" dirty="0"/>
          </a:p>
        </p:txBody>
      </p:sp>
    </p:spTree>
    <p:extLst>
      <p:ext uri="{BB962C8B-B14F-4D97-AF65-F5344CB8AC3E}">
        <p14:creationId xmlns:p14="http://schemas.microsoft.com/office/powerpoint/2010/main" val="2413928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229600" cy="1143000"/>
          </a:xfrm>
        </p:spPr>
        <p:txBody>
          <a:bodyPr>
            <a:noAutofit/>
          </a:bodyPr>
          <a:lstStyle/>
          <a:p>
            <a:r>
              <a:rPr lang="en-US" sz="3600" b="1" dirty="0" smtClean="0"/>
              <a:t>A good reference for ATAC-</a:t>
            </a:r>
            <a:r>
              <a:rPr lang="en-US" sz="3600" b="1" dirty="0" err="1" smtClean="0"/>
              <a:t>seq</a:t>
            </a:r>
            <a:r>
              <a:rPr lang="en-US" sz="3600" b="1" dirty="0" smtClean="0"/>
              <a:t> data integration</a:t>
            </a:r>
            <a:endParaRPr lang="en-US" sz="3600" b="1"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 y="2133600"/>
            <a:ext cx="8932985"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4105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t>ATAC-</a:t>
            </a:r>
            <a:r>
              <a:rPr lang="en-US" sz="3600" b="1" dirty="0" err="1"/>
              <a:t>seq</a:t>
            </a:r>
            <a:r>
              <a:rPr lang="en-US" sz="3600" b="1" dirty="0"/>
              <a:t> data integration with </a:t>
            </a:r>
            <a:r>
              <a:rPr lang="en-US" sz="3600" b="1" dirty="0" smtClean="0"/>
              <a:t>other </a:t>
            </a:r>
            <a:r>
              <a:rPr lang="en-US" sz="3600" b="1" dirty="0"/>
              <a:t>epigenetic data</a:t>
            </a:r>
          </a:p>
        </p:txBody>
      </p:sp>
      <p:sp>
        <p:nvSpPr>
          <p:cNvPr id="5" name="Content Placeholder 4"/>
          <p:cNvSpPr>
            <a:spLocks noGrp="1"/>
          </p:cNvSpPr>
          <p:nvPr>
            <p:ph idx="1"/>
          </p:nvPr>
        </p:nvSpPr>
        <p:spPr/>
        <p:txBody>
          <a:bodyPr>
            <a:normAutofit/>
          </a:bodyPr>
          <a:lstStyle/>
          <a:p>
            <a:r>
              <a:rPr lang="en-US" sz="2400" dirty="0"/>
              <a:t>ATAC-</a:t>
            </a:r>
            <a:r>
              <a:rPr lang="en-US" sz="2400" dirty="0" err="1"/>
              <a:t>seq</a:t>
            </a:r>
            <a:r>
              <a:rPr lang="en-US" sz="2400" dirty="0"/>
              <a:t> data </a:t>
            </a:r>
            <a:r>
              <a:rPr lang="en-US" sz="2400" dirty="0" smtClean="0"/>
              <a:t>can be integrated with histone and TF </a:t>
            </a:r>
            <a:r>
              <a:rPr lang="en-US" sz="2400" dirty="0" err="1" smtClean="0"/>
              <a:t>ChIP-seq</a:t>
            </a:r>
            <a:r>
              <a:rPr lang="en-US" sz="2400" dirty="0" smtClean="0"/>
              <a:t> data, FAIRE-</a:t>
            </a:r>
            <a:r>
              <a:rPr lang="en-US" sz="2400" dirty="0" err="1" smtClean="0"/>
              <a:t>seq</a:t>
            </a:r>
            <a:r>
              <a:rPr lang="en-US" sz="2400" dirty="0"/>
              <a:t> </a:t>
            </a:r>
            <a:r>
              <a:rPr lang="en-US" sz="2400" dirty="0" smtClean="0"/>
              <a:t>data, and </a:t>
            </a:r>
            <a:r>
              <a:rPr lang="en-US" sz="2400" dirty="0" err="1" smtClean="0"/>
              <a:t>DNAse-seq</a:t>
            </a:r>
            <a:r>
              <a:rPr lang="en-US" sz="2400" dirty="0" smtClean="0"/>
              <a:t> data</a:t>
            </a:r>
            <a:endParaRPr lang="en-US"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514600"/>
            <a:ext cx="6443662" cy="3014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71994" y="6061110"/>
            <a:ext cx="8991600" cy="523220"/>
          </a:xfrm>
          <a:prstGeom prst="rect">
            <a:avLst/>
          </a:prstGeom>
        </p:spPr>
        <p:txBody>
          <a:bodyPr wrap="square">
            <a:spAutoFit/>
          </a:bodyPr>
          <a:lstStyle/>
          <a:p>
            <a:r>
              <a:rPr lang="en-US" sz="1400" dirty="0" smtClean="0"/>
              <a:t>Ackermann et al. </a:t>
            </a:r>
            <a:r>
              <a:rPr lang="en-US" sz="1400" dirty="0"/>
              <a:t>Integration of ATAC-</a:t>
            </a:r>
            <a:r>
              <a:rPr lang="en-US" sz="1400" dirty="0" err="1"/>
              <a:t>seq</a:t>
            </a:r>
            <a:r>
              <a:rPr lang="en-US" sz="1400" dirty="0"/>
              <a:t> and RNA-</a:t>
            </a:r>
            <a:r>
              <a:rPr lang="en-US" sz="1400" dirty="0" err="1"/>
              <a:t>seq</a:t>
            </a:r>
            <a:r>
              <a:rPr lang="en-US" sz="1400" dirty="0"/>
              <a:t> </a:t>
            </a:r>
            <a:r>
              <a:rPr lang="en-US" sz="1400" dirty="0" err="1"/>
              <a:t>identifieshuman</a:t>
            </a:r>
            <a:r>
              <a:rPr lang="en-US" sz="1400" dirty="0"/>
              <a:t> alpha cell and beta cell signature </a:t>
            </a:r>
            <a:r>
              <a:rPr lang="en-US" sz="1400" dirty="0" smtClean="0"/>
              <a:t>genes. </a:t>
            </a:r>
            <a:r>
              <a:rPr lang="pt-BR" sz="1400" dirty="0" smtClean="0"/>
              <a:t>Molecular Metabolism, 5 </a:t>
            </a:r>
            <a:r>
              <a:rPr lang="pt-BR" sz="1400" dirty="0"/>
              <a:t>(2016) 233e244</a:t>
            </a:r>
            <a:endParaRPr lang="en-US" sz="1400" dirty="0"/>
          </a:p>
        </p:txBody>
      </p:sp>
    </p:spTree>
    <p:extLst>
      <p:ext uri="{BB962C8B-B14F-4D97-AF65-F5344CB8AC3E}">
        <p14:creationId xmlns:p14="http://schemas.microsoft.com/office/powerpoint/2010/main" val="2367921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7" y="2438400"/>
            <a:ext cx="7781925"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57200" y="1515070"/>
            <a:ext cx="8305800" cy="646331"/>
          </a:xfrm>
          <a:prstGeom prst="rect">
            <a:avLst/>
          </a:prstGeom>
        </p:spPr>
        <p:txBody>
          <a:bodyPr wrap="square">
            <a:spAutoFit/>
          </a:bodyPr>
          <a:lstStyle/>
          <a:p>
            <a:r>
              <a:rPr lang="en-US" dirty="0"/>
              <a:t>Integration of ATAC-</a:t>
            </a:r>
            <a:r>
              <a:rPr lang="en-US" dirty="0" err="1"/>
              <a:t>seq</a:t>
            </a:r>
            <a:r>
              <a:rPr lang="en-US" dirty="0"/>
              <a:t> data with RNA-</a:t>
            </a:r>
            <a:r>
              <a:rPr lang="en-US" dirty="0" err="1"/>
              <a:t>seq</a:t>
            </a:r>
            <a:r>
              <a:rPr lang="en-US" dirty="0"/>
              <a:t>: differential accessible regions and differentially expressed genes</a:t>
            </a:r>
          </a:p>
        </p:txBody>
      </p:sp>
      <p:sp>
        <p:nvSpPr>
          <p:cNvPr id="6" name="Title 1"/>
          <p:cNvSpPr>
            <a:spLocks noGrp="1"/>
          </p:cNvSpPr>
          <p:nvPr>
            <p:ph type="title"/>
          </p:nvPr>
        </p:nvSpPr>
        <p:spPr/>
        <p:txBody>
          <a:bodyPr>
            <a:noAutofit/>
          </a:bodyPr>
          <a:lstStyle/>
          <a:p>
            <a:r>
              <a:rPr lang="en-US" sz="3600" b="1" dirty="0"/>
              <a:t>ATAC-</a:t>
            </a:r>
            <a:r>
              <a:rPr lang="en-US" sz="3600" b="1" dirty="0" err="1"/>
              <a:t>seq</a:t>
            </a:r>
            <a:r>
              <a:rPr lang="en-US" sz="3600" b="1" dirty="0"/>
              <a:t> data integration with </a:t>
            </a:r>
            <a:r>
              <a:rPr lang="en-US" sz="3600" b="1" dirty="0" smtClean="0"/>
              <a:t>RNA-</a:t>
            </a:r>
            <a:r>
              <a:rPr lang="en-US" sz="3600" b="1" dirty="0" err="1" smtClean="0"/>
              <a:t>seq</a:t>
            </a:r>
            <a:r>
              <a:rPr lang="en-US" sz="3600" b="1" dirty="0" smtClean="0"/>
              <a:t> data</a:t>
            </a:r>
            <a:endParaRPr lang="en-US" sz="3600" b="1" dirty="0"/>
          </a:p>
        </p:txBody>
      </p:sp>
      <p:sp>
        <p:nvSpPr>
          <p:cNvPr id="7" name="Rectangle 6"/>
          <p:cNvSpPr/>
          <p:nvPr/>
        </p:nvSpPr>
        <p:spPr>
          <a:xfrm>
            <a:off x="171994" y="6410980"/>
            <a:ext cx="8991600" cy="523220"/>
          </a:xfrm>
          <a:prstGeom prst="rect">
            <a:avLst/>
          </a:prstGeom>
        </p:spPr>
        <p:txBody>
          <a:bodyPr wrap="square">
            <a:spAutoFit/>
          </a:bodyPr>
          <a:lstStyle/>
          <a:p>
            <a:r>
              <a:rPr lang="en-US" sz="1400" dirty="0" smtClean="0"/>
              <a:t>Ackermann et al. </a:t>
            </a:r>
            <a:r>
              <a:rPr lang="en-US" sz="1400" dirty="0"/>
              <a:t>Integration of ATAC-</a:t>
            </a:r>
            <a:r>
              <a:rPr lang="en-US" sz="1400" dirty="0" err="1"/>
              <a:t>seq</a:t>
            </a:r>
            <a:r>
              <a:rPr lang="en-US" sz="1400" dirty="0"/>
              <a:t> and RNA-</a:t>
            </a:r>
            <a:r>
              <a:rPr lang="en-US" sz="1400" dirty="0" err="1"/>
              <a:t>seq</a:t>
            </a:r>
            <a:r>
              <a:rPr lang="en-US" sz="1400" dirty="0"/>
              <a:t> </a:t>
            </a:r>
            <a:r>
              <a:rPr lang="en-US" sz="1400" dirty="0" err="1"/>
              <a:t>identifieshuman</a:t>
            </a:r>
            <a:r>
              <a:rPr lang="en-US" sz="1400" dirty="0"/>
              <a:t> alpha cell and beta cell signature </a:t>
            </a:r>
            <a:r>
              <a:rPr lang="en-US" sz="1400" dirty="0" smtClean="0"/>
              <a:t>genes. </a:t>
            </a:r>
            <a:r>
              <a:rPr lang="pt-BR" sz="1400" dirty="0" smtClean="0"/>
              <a:t>Molecular Metabolism, 5 </a:t>
            </a:r>
            <a:r>
              <a:rPr lang="pt-BR" sz="1400" dirty="0"/>
              <a:t>(2016) 233e244</a:t>
            </a:r>
            <a:endParaRPr lang="en-US" sz="1400" dirty="0"/>
          </a:p>
        </p:txBody>
      </p:sp>
    </p:spTree>
    <p:extLst>
      <p:ext uri="{BB962C8B-B14F-4D97-AF65-F5344CB8AC3E}">
        <p14:creationId xmlns:p14="http://schemas.microsoft.com/office/powerpoint/2010/main" val="4051642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600" b="1" dirty="0"/>
              <a:t>ATAC-</a:t>
            </a:r>
            <a:r>
              <a:rPr lang="en-US" sz="3600" b="1" dirty="0" err="1"/>
              <a:t>seq</a:t>
            </a:r>
            <a:r>
              <a:rPr lang="en-US" sz="3600" b="1" dirty="0"/>
              <a:t> data integration with </a:t>
            </a:r>
            <a:r>
              <a:rPr lang="en-US" sz="3600" b="1" dirty="0" smtClean="0"/>
              <a:t>genetic variants and GWAS data</a:t>
            </a:r>
            <a:endParaRPr lang="en-US" sz="36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74851"/>
            <a:ext cx="5372099" cy="3943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28600" y="6211669"/>
            <a:ext cx="8382000" cy="646331"/>
          </a:xfrm>
          <a:prstGeom prst="rect">
            <a:avLst/>
          </a:prstGeom>
        </p:spPr>
        <p:txBody>
          <a:bodyPr wrap="square">
            <a:spAutoFit/>
          </a:bodyPr>
          <a:lstStyle/>
          <a:p>
            <a:r>
              <a:rPr lang="en-US" dirty="0" smtClean="0"/>
              <a:t>Cannon et al. </a:t>
            </a:r>
            <a:r>
              <a:rPr lang="en-US" dirty="0"/>
              <a:t>Open Chromatin Profiling in Adipose Tissue Marks Genomic Regions with Functional Roles in </a:t>
            </a:r>
            <a:r>
              <a:rPr lang="en-US" dirty="0" err="1"/>
              <a:t>Cardiometabolic</a:t>
            </a:r>
            <a:r>
              <a:rPr lang="en-US" dirty="0"/>
              <a:t> </a:t>
            </a:r>
            <a:r>
              <a:rPr lang="en-US" dirty="0" smtClean="0"/>
              <a:t>Traits. G3 </a:t>
            </a:r>
            <a:r>
              <a:rPr lang="en-US" dirty="0"/>
              <a:t>(Bethesda). 2019 Aug; 9(8): 2521–2533.</a:t>
            </a:r>
          </a:p>
        </p:txBody>
      </p:sp>
      <p:sp>
        <p:nvSpPr>
          <p:cNvPr id="7" name="Rectangle 6"/>
          <p:cNvSpPr/>
          <p:nvPr/>
        </p:nvSpPr>
        <p:spPr>
          <a:xfrm>
            <a:off x="533400" y="1774016"/>
            <a:ext cx="6553200" cy="369332"/>
          </a:xfrm>
          <a:prstGeom prst="rect">
            <a:avLst/>
          </a:prstGeom>
        </p:spPr>
        <p:txBody>
          <a:bodyPr wrap="square">
            <a:spAutoFit/>
          </a:bodyPr>
          <a:lstStyle/>
          <a:p>
            <a:r>
              <a:rPr lang="en-US" b="1" dirty="0" err="1" smtClean="0"/>
              <a:t>Eg</a:t>
            </a:r>
            <a:r>
              <a:rPr lang="en-US" b="1" dirty="0" smtClean="0"/>
              <a:t>. </a:t>
            </a:r>
            <a:r>
              <a:rPr lang="en-US" b="1" dirty="0" err="1" smtClean="0"/>
              <a:t>Cardiometabolic</a:t>
            </a:r>
            <a:r>
              <a:rPr lang="en-US" b="1" dirty="0" smtClean="0"/>
              <a:t> </a:t>
            </a:r>
            <a:r>
              <a:rPr lang="en-US" b="1" dirty="0"/>
              <a:t>GWAS loci are enriched in ATAC-</a:t>
            </a:r>
            <a:r>
              <a:rPr lang="en-US" b="1" dirty="0" err="1"/>
              <a:t>seq</a:t>
            </a:r>
            <a:r>
              <a:rPr lang="en-US" b="1" dirty="0"/>
              <a:t> peaks. </a:t>
            </a:r>
          </a:p>
        </p:txBody>
      </p:sp>
    </p:spTree>
    <p:extLst>
      <p:ext uri="{BB962C8B-B14F-4D97-AF65-F5344CB8AC3E}">
        <p14:creationId xmlns:p14="http://schemas.microsoft.com/office/powerpoint/2010/main" val="6325403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Outline</a:t>
            </a:r>
            <a:endParaRPr lang="en-US" sz="3600" b="1" dirty="0"/>
          </a:p>
        </p:txBody>
      </p:sp>
      <p:cxnSp>
        <p:nvCxnSpPr>
          <p:cNvPr id="5" name="Straight Connector 4"/>
          <p:cNvCxnSpPr/>
          <p:nvPr/>
        </p:nvCxnSpPr>
        <p:spPr>
          <a:xfrm>
            <a:off x="152400" y="11430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Content Placeholder 3"/>
          <p:cNvSpPr>
            <a:spLocks noGrp="1"/>
          </p:cNvSpPr>
          <p:nvPr>
            <p:ph idx="1"/>
          </p:nvPr>
        </p:nvSpPr>
        <p:spPr>
          <a:xfrm>
            <a:off x="457200" y="1600200"/>
            <a:ext cx="8229600" cy="4525963"/>
          </a:xfrm>
        </p:spPr>
        <p:txBody>
          <a:bodyPr/>
          <a:lstStyle/>
          <a:p>
            <a:r>
              <a:rPr lang="en-US" dirty="0" smtClean="0">
                <a:solidFill>
                  <a:schemeClr val="bg1">
                    <a:lumMod val="85000"/>
                  </a:schemeClr>
                </a:solidFill>
              </a:rPr>
              <a:t>Introduction to the ATAC-</a:t>
            </a:r>
            <a:r>
              <a:rPr lang="en-US" dirty="0" err="1" smtClean="0">
                <a:solidFill>
                  <a:schemeClr val="bg1">
                    <a:lumMod val="85000"/>
                  </a:schemeClr>
                </a:solidFill>
              </a:rPr>
              <a:t>seq</a:t>
            </a:r>
            <a:r>
              <a:rPr lang="en-US" dirty="0" smtClean="0">
                <a:solidFill>
                  <a:schemeClr val="bg1">
                    <a:lumMod val="85000"/>
                  </a:schemeClr>
                </a:solidFill>
              </a:rPr>
              <a:t> technology</a:t>
            </a:r>
          </a:p>
          <a:p>
            <a:r>
              <a:rPr lang="en-US" dirty="0" smtClean="0">
                <a:solidFill>
                  <a:schemeClr val="bg1">
                    <a:lumMod val="85000"/>
                  </a:schemeClr>
                </a:solidFill>
              </a:rPr>
              <a:t>Preprocessing of ATAC-</a:t>
            </a:r>
            <a:r>
              <a:rPr lang="en-US" dirty="0" err="1" smtClean="0">
                <a:solidFill>
                  <a:schemeClr val="bg1">
                    <a:lumMod val="85000"/>
                  </a:schemeClr>
                </a:solidFill>
              </a:rPr>
              <a:t>seq</a:t>
            </a:r>
            <a:r>
              <a:rPr lang="en-US" dirty="0" smtClean="0">
                <a:solidFill>
                  <a:schemeClr val="bg1">
                    <a:lumMod val="85000"/>
                  </a:schemeClr>
                </a:solidFill>
              </a:rPr>
              <a:t> data</a:t>
            </a:r>
          </a:p>
          <a:p>
            <a:r>
              <a:rPr lang="en-US" dirty="0" err="1" smtClean="0">
                <a:solidFill>
                  <a:schemeClr val="bg1">
                    <a:lumMod val="85000"/>
                  </a:schemeClr>
                </a:solidFill>
              </a:rPr>
              <a:t>ATACseqQC</a:t>
            </a:r>
            <a:r>
              <a:rPr lang="en-US" dirty="0" smtClean="0">
                <a:solidFill>
                  <a:schemeClr val="bg1">
                    <a:lumMod val="85000"/>
                  </a:schemeClr>
                </a:solidFill>
              </a:rPr>
              <a:t> workflow</a:t>
            </a:r>
          </a:p>
          <a:p>
            <a:r>
              <a:rPr lang="en-US" dirty="0" smtClean="0">
                <a:solidFill>
                  <a:schemeClr val="bg1">
                    <a:lumMod val="85000"/>
                  </a:schemeClr>
                </a:solidFill>
              </a:rPr>
              <a:t>Peak calling, filtering, and annotation</a:t>
            </a:r>
          </a:p>
          <a:p>
            <a:r>
              <a:rPr lang="en-US" dirty="0" smtClean="0">
                <a:solidFill>
                  <a:schemeClr val="bg1">
                    <a:lumMod val="85000"/>
                  </a:schemeClr>
                </a:solidFill>
              </a:rPr>
              <a:t>ATAC-</a:t>
            </a:r>
            <a:r>
              <a:rPr lang="en-US" dirty="0" err="1" smtClean="0">
                <a:solidFill>
                  <a:schemeClr val="bg1">
                    <a:lumMod val="85000"/>
                  </a:schemeClr>
                </a:solidFill>
              </a:rPr>
              <a:t>seq</a:t>
            </a:r>
            <a:r>
              <a:rPr lang="en-US" dirty="0" smtClean="0">
                <a:solidFill>
                  <a:schemeClr val="bg1">
                    <a:lumMod val="85000"/>
                  </a:schemeClr>
                </a:solidFill>
              </a:rPr>
              <a:t> data integration with other data</a:t>
            </a:r>
          </a:p>
          <a:p>
            <a:r>
              <a:rPr lang="en-US" dirty="0" smtClean="0"/>
              <a:t>Best practices in ATAC-</a:t>
            </a:r>
            <a:r>
              <a:rPr lang="en-US" dirty="0" err="1" smtClean="0"/>
              <a:t>seq</a:t>
            </a:r>
            <a:r>
              <a:rPr lang="en-US" dirty="0" smtClean="0"/>
              <a:t> assays and ATAC-</a:t>
            </a:r>
            <a:r>
              <a:rPr lang="en-US" dirty="0" err="1" smtClean="0"/>
              <a:t>seq</a:t>
            </a:r>
            <a:r>
              <a:rPr lang="en-US" dirty="0" smtClean="0"/>
              <a:t> data analyses</a:t>
            </a:r>
          </a:p>
          <a:p>
            <a:pPr marL="0" indent="0">
              <a:buNone/>
            </a:pPr>
            <a:endParaRPr lang="en-US" dirty="0"/>
          </a:p>
        </p:txBody>
      </p:sp>
    </p:spTree>
    <p:extLst>
      <p:ext uri="{BB962C8B-B14F-4D97-AF65-F5344CB8AC3E}">
        <p14:creationId xmlns:p14="http://schemas.microsoft.com/office/powerpoint/2010/main" val="14034024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600" b="1" dirty="0" smtClean="0"/>
              <a:t>Best </a:t>
            </a:r>
            <a:r>
              <a:rPr lang="en-US" sz="3600" b="1" dirty="0"/>
              <a:t>practices for ATAC-</a:t>
            </a:r>
            <a:r>
              <a:rPr lang="en-US" sz="3600" b="1" dirty="0" err="1"/>
              <a:t>seq</a:t>
            </a:r>
            <a:r>
              <a:rPr lang="en-US" sz="3600" b="1" dirty="0"/>
              <a:t> assays</a:t>
            </a:r>
          </a:p>
        </p:txBody>
      </p:sp>
      <p:sp>
        <p:nvSpPr>
          <p:cNvPr id="3" name="Content Placeholder 2"/>
          <p:cNvSpPr>
            <a:spLocks noGrp="1"/>
          </p:cNvSpPr>
          <p:nvPr>
            <p:ph idx="1"/>
          </p:nvPr>
        </p:nvSpPr>
        <p:spPr>
          <a:xfrm>
            <a:off x="381000" y="1066800"/>
            <a:ext cx="8534400" cy="4525963"/>
          </a:xfrm>
        </p:spPr>
        <p:txBody>
          <a:bodyPr>
            <a:noAutofit/>
          </a:bodyPr>
          <a:lstStyle/>
          <a:p>
            <a:r>
              <a:rPr lang="en-US" sz="2000" b="1" dirty="0" smtClean="0"/>
              <a:t>Digest </a:t>
            </a:r>
            <a:r>
              <a:rPr lang="en-US" sz="2000" b="1" dirty="0"/>
              <a:t>away background DNA </a:t>
            </a:r>
            <a:r>
              <a:rPr lang="en-US" sz="2000" b="1" dirty="0" smtClean="0"/>
              <a:t>(from medium/dead </a:t>
            </a:r>
            <a:r>
              <a:rPr lang="en-US" sz="2000" b="1" dirty="0"/>
              <a:t>cells) using </a:t>
            </a:r>
            <a:r>
              <a:rPr lang="en-US" sz="2000" b="1" dirty="0" err="1" smtClean="0"/>
              <a:t>DNase</a:t>
            </a:r>
            <a:r>
              <a:rPr lang="en-US" sz="2000" b="1" dirty="0"/>
              <a:t/>
            </a:r>
            <a:br>
              <a:rPr lang="en-US" sz="2000" b="1" dirty="0"/>
            </a:br>
            <a:endParaRPr lang="en-US" sz="2000" b="1" dirty="0"/>
          </a:p>
          <a:p>
            <a:r>
              <a:rPr lang="en-US" sz="2000" b="1" dirty="0">
                <a:solidFill>
                  <a:srgbClr val="00B0F0"/>
                </a:solidFill>
              </a:rPr>
              <a:t>Use fresh/</a:t>
            </a:r>
            <a:r>
              <a:rPr lang="en-US" sz="2000" b="1" dirty="0" err="1">
                <a:solidFill>
                  <a:srgbClr val="00B0F0"/>
                </a:solidFill>
              </a:rPr>
              <a:t>cyropreserved</a:t>
            </a:r>
            <a:r>
              <a:rPr lang="en-US" sz="2000" b="1" dirty="0">
                <a:solidFill>
                  <a:srgbClr val="00B0F0"/>
                </a:solidFill>
              </a:rPr>
              <a:t> cells/tissues to isolate </a:t>
            </a:r>
            <a:r>
              <a:rPr lang="en-US" sz="2000" b="1" dirty="0" smtClean="0">
                <a:solidFill>
                  <a:srgbClr val="00B0F0"/>
                </a:solidFill>
              </a:rPr>
              <a:t>nuclei</a:t>
            </a:r>
            <a:r>
              <a:rPr lang="en-US" sz="2000" b="1" dirty="0">
                <a:solidFill>
                  <a:srgbClr val="00B0F0"/>
                </a:solidFill>
              </a:rPr>
              <a:t/>
            </a:r>
            <a:br>
              <a:rPr lang="en-US" sz="2000" b="1" dirty="0">
                <a:solidFill>
                  <a:srgbClr val="00B0F0"/>
                </a:solidFill>
              </a:rPr>
            </a:br>
            <a:endParaRPr lang="en-US" sz="2000" b="1" dirty="0">
              <a:solidFill>
                <a:srgbClr val="00B0F0"/>
              </a:solidFill>
            </a:endParaRPr>
          </a:p>
          <a:p>
            <a:r>
              <a:rPr lang="en-US" sz="2000" b="1" dirty="0"/>
              <a:t>Reduce mitochondrial/chloroplast DNA contamination as much as </a:t>
            </a:r>
            <a:r>
              <a:rPr lang="en-US" sz="2000" b="1" dirty="0" smtClean="0"/>
              <a:t>possible: </a:t>
            </a:r>
            <a:r>
              <a:rPr lang="en-US" sz="2000" b="1" dirty="0" err="1" smtClean="0"/>
              <a:t>bamQC</a:t>
            </a:r>
            <a:r>
              <a:rPr lang="en-US" sz="2000" b="1" dirty="0" smtClean="0"/>
              <a:t>() using </a:t>
            </a:r>
            <a:r>
              <a:rPr lang="en-US" sz="2000" b="1" dirty="0"/>
              <a:t>Omni-ATAC </a:t>
            </a:r>
            <a:r>
              <a:rPr lang="en-US" sz="2000" b="1" dirty="0" smtClean="0"/>
              <a:t>method (https</a:t>
            </a:r>
            <a:r>
              <a:rPr lang="en-US" sz="2000" b="1" dirty="0"/>
              <a:t>://</a:t>
            </a:r>
            <a:r>
              <a:rPr lang="en-US" sz="2000" b="1" dirty="0" smtClean="0"/>
              <a:t>www.nature.com/articles/nmeth.4396)</a:t>
            </a:r>
            <a:r>
              <a:rPr lang="en-US" sz="2000" b="1" dirty="0"/>
              <a:t/>
            </a:r>
            <a:br>
              <a:rPr lang="en-US" sz="2000" b="1" dirty="0"/>
            </a:br>
            <a:endParaRPr lang="en-US" sz="2000" b="1" dirty="0"/>
          </a:p>
          <a:p>
            <a:r>
              <a:rPr lang="en-US" sz="2000" b="1" dirty="0">
                <a:solidFill>
                  <a:srgbClr val="00B0F0"/>
                </a:solidFill>
              </a:rPr>
              <a:t>Optimize the ratio of the amount of Tn5 </a:t>
            </a:r>
            <a:r>
              <a:rPr lang="en-US" sz="2000" b="1" dirty="0" err="1" smtClean="0">
                <a:solidFill>
                  <a:srgbClr val="00B0F0"/>
                </a:solidFill>
              </a:rPr>
              <a:t>transposase</a:t>
            </a:r>
            <a:r>
              <a:rPr lang="en-US" sz="2000" b="1" dirty="0" smtClean="0">
                <a:solidFill>
                  <a:srgbClr val="00B0F0"/>
                </a:solidFill>
              </a:rPr>
              <a:t> </a:t>
            </a:r>
            <a:r>
              <a:rPr lang="en-US" sz="2000" b="1" dirty="0">
                <a:solidFill>
                  <a:srgbClr val="00B0F0"/>
                </a:solidFill>
              </a:rPr>
              <a:t>to the number of </a:t>
            </a:r>
            <a:r>
              <a:rPr lang="en-US" sz="2000" b="1" dirty="0" smtClean="0">
                <a:solidFill>
                  <a:srgbClr val="00B0F0"/>
                </a:solidFill>
              </a:rPr>
              <a:t>nuclei: </a:t>
            </a:r>
            <a:r>
              <a:rPr lang="en-US" sz="2000" b="1" dirty="0" err="1" smtClean="0">
                <a:solidFill>
                  <a:srgbClr val="00B0F0"/>
                </a:solidFill>
              </a:rPr>
              <a:t>fragSizeDist</a:t>
            </a:r>
            <a:r>
              <a:rPr lang="en-US" sz="2000" b="1" dirty="0" smtClean="0">
                <a:solidFill>
                  <a:srgbClr val="00B0F0"/>
                </a:solidFill>
              </a:rPr>
              <a:t>()</a:t>
            </a:r>
            <a:r>
              <a:rPr lang="en-US" sz="2000" b="1" dirty="0">
                <a:solidFill>
                  <a:srgbClr val="00B0F0"/>
                </a:solidFill>
              </a:rPr>
              <a:t/>
            </a:r>
            <a:br>
              <a:rPr lang="en-US" sz="2000" b="1" dirty="0">
                <a:solidFill>
                  <a:srgbClr val="00B0F0"/>
                </a:solidFill>
              </a:rPr>
            </a:br>
            <a:endParaRPr lang="en-US" sz="2000" b="1" dirty="0">
              <a:solidFill>
                <a:srgbClr val="00B0F0"/>
              </a:solidFill>
            </a:endParaRPr>
          </a:p>
          <a:p>
            <a:r>
              <a:rPr lang="en-US" sz="2000" b="1" dirty="0"/>
              <a:t>Optimize the number of PCR </a:t>
            </a:r>
            <a:r>
              <a:rPr lang="en-US" sz="2000" b="1" dirty="0" smtClean="0"/>
              <a:t>cycles: </a:t>
            </a:r>
            <a:r>
              <a:rPr lang="en-US" sz="2000" b="1" dirty="0" err="1" smtClean="0"/>
              <a:t>bamQC</a:t>
            </a:r>
            <a:r>
              <a:rPr lang="en-US" sz="2000" b="1" dirty="0" smtClean="0"/>
              <a:t>() </a:t>
            </a:r>
            <a:r>
              <a:rPr lang="en-US" sz="2000" b="1" dirty="0"/>
              <a:t/>
            </a:r>
            <a:br>
              <a:rPr lang="en-US" sz="2000" b="1" dirty="0"/>
            </a:br>
            <a:endParaRPr lang="en-US" sz="2000" b="1" dirty="0"/>
          </a:p>
          <a:p>
            <a:r>
              <a:rPr lang="en-US" sz="2000" b="1" dirty="0">
                <a:solidFill>
                  <a:srgbClr val="00B0F0"/>
                </a:solidFill>
              </a:rPr>
              <a:t>Perform </a:t>
            </a:r>
            <a:r>
              <a:rPr lang="en-US" sz="2000" b="1" dirty="0" smtClean="0">
                <a:solidFill>
                  <a:srgbClr val="00B0F0"/>
                </a:solidFill>
              </a:rPr>
              <a:t>paired-end </a:t>
            </a:r>
            <a:r>
              <a:rPr lang="en-US" sz="2000" b="1" dirty="0">
                <a:solidFill>
                  <a:srgbClr val="00B0F0"/>
                </a:solidFill>
              </a:rPr>
              <a:t>(PE) sequencing, e.g., 2 x 50bp</a:t>
            </a:r>
            <a:br>
              <a:rPr lang="en-US" sz="2000" b="1" dirty="0">
                <a:solidFill>
                  <a:srgbClr val="00B0F0"/>
                </a:solidFill>
              </a:rPr>
            </a:br>
            <a:endParaRPr lang="en-US" sz="2000" b="1" dirty="0">
              <a:solidFill>
                <a:srgbClr val="00B0F0"/>
              </a:solidFill>
            </a:endParaRPr>
          </a:p>
          <a:p>
            <a:r>
              <a:rPr lang="en-US" sz="2000" b="1" dirty="0"/>
              <a:t>Sequence &gt; 50M PE reads (~200 M for footprint </a:t>
            </a:r>
            <a:r>
              <a:rPr lang="en-US" sz="2000" b="1" dirty="0" smtClean="0"/>
              <a:t>discovery): </a:t>
            </a:r>
            <a:r>
              <a:rPr lang="en-US" sz="2000" b="1" dirty="0" err="1" smtClean="0"/>
              <a:t>saturationPlot</a:t>
            </a:r>
            <a:r>
              <a:rPr lang="en-US" sz="2000" b="1" dirty="0" smtClean="0"/>
              <a:t>(), </a:t>
            </a:r>
            <a:r>
              <a:rPr lang="en-US" sz="2000" b="1" dirty="0" err="1" smtClean="0"/>
              <a:t>estimateLibComplexity</a:t>
            </a:r>
            <a:r>
              <a:rPr lang="en-US" sz="2000" b="1" dirty="0" smtClean="0"/>
              <a:t>()</a:t>
            </a:r>
            <a:endParaRPr lang="en-US" sz="2000" b="1" dirty="0"/>
          </a:p>
        </p:txBody>
      </p:sp>
      <p:cxnSp>
        <p:nvCxnSpPr>
          <p:cNvPr id="4" name="Straight Connector 3"/>
          <p:cNvCxnSpPr/>
          <p:nvPr/>
        </p:nvCxnSpPr>
        <p:spPr>
          <a:xfrm>
            <a:off x="152400" y="9144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4790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Best </a:t>
            </a:r>
            <a:r>
              <a:rPr lang="en-US" sz="3600" b="1" dirty="0"/>
              <a:t>practices for ATAC-</a:t>
            </a:r>
            <a:r>
              <a:rPr lang="en-US" sz="3600" b="1" dirty="0" err="1"/>
              <a:t>seq</a:t>
            </a:r>
            <a:r>
              <a:rPr lang="en-US" sz="3600" b="1" dirty="0"/>
              <a:t> data </a:t>
            </a:r>
            <a:r>
              <a:rPr lang="en-US" sz="3600" b="1" dirty="0" smtClean="0"/>
              <a:t>analyses</a:t>
            </a:r>
            <a:endParaRPr lang="en-US" sz="3600" b="1" dirty="0"/>
          </a:p>
        </p:txBody>
      </p:sp>
      <p:sp>
        <p:nvSpPr>
          <p:cNvPr id="3" name="Content Placeholder 2"/>
          <p:cNvSpPr>
            <a:spLocks noGrp="1"/>
          </p:cNvSpPr>
          <p:nvPr>
            <p:ph idx="1"/>
          </p:nvPr>
        </p:nvSpPr>
        <p:spPr/>
        <p:txBody>
          <a:bodyPr>
            <a:noAutofit/>
          </a:bodyPr>
          <a:lstStyle/>
          <a:p>
            <a:r>
              <a:rPr lang="en-US" sz="2400" dirty="0">
                <a:solidFill>
                  <a:srgbClr val="00B0F0"/>
                </a:solidFill>
              </a:rPr>
              <a:t>Perform raw read QC  before </a:t>
            </a:r>
            <a:r>
              <a:rPr lang="en-US" sz="2400" dirty="0" smtClean="0">
                <a:solidFill>
                  <a:srgbClr val="00B0F0"/>
                </a:solidFill>
              </a:rPr>
              <a:t>alignment--FASTQC</a:t>
            </a:r>
            <a:r>
              <a:rPr lang="en-US" sz="2400" dirty="0"/>
              <a:t/>
            </a:r>
            <a:br>
              <a:rPr lang="en-US" sz="2400" dirty="0"/>
            </a:br>
            <a:endParaRPr lang="en-US" sz="2400" dirty="0"/>
          </a:p>
          <a:p>
            <a:r>
              <a:rPr lang="en-US" sz="2400" dirty="0"/>
              <a:t>Perform post-alignment </a:t>
            </a:r>
            <a:r>
              <a:rPr lang="en-US" sz="2400" dirty="0" smtClean="0"/>
              <a:t>QC--</a:t>
            </a:r>
            <a:r>
              <a:rPr lang="en-US" sz="2400" dirty="0" err="1" smtClean="0"/>
              <a:t>ATACSeqQC</a:t>
            </a:r>
            <a:r>
              <a:rPr lang="en-US" sz="2400" dirty="0"/>
              <a:t/>
            </a:r>
            <a:br>
              <a:rPr lang="en-US" sz="2400" dirty="0"/>
            </a:br>
            <a:endParaRPr lang="en-US" sz="2400" dirty="0"/>
          </a:p>
          <a:p>
            <a:r>
              <a:rPr lang="en-US" sz="2400" dirty="0">
                <a:solidFill>
                  <a:srgbClr val="00B0F0"/>
                </a:solidFill>
              </a:rPr>
              <a:t>Perform peak calling using a peak caller, such as </a:t>
            </a:r>
            <a:r>
              <a:rPr lang="en-US" sz="2400" dirty="0" smtClean="0">
                <a:solidFill>
                  <a:srgbClr val="00B0F0"/>
                </a:solidFill>
              </a:rPr>
              <a:t>MACS2</a:t>
            </a:r>
            <a:r>
              <a:rPr lang="en-US" sz="2400" dirty="0">
                <a:solidFill>
                  <a:srgbClr val="00B0F0"/>
                </a:solidFill>
              </a:rPr>
              <a:t> </a:t>
            </a:r>
            <a:r>
              <a:rPr lang="en-US" sz="2400" dirty="0" smtClean="0">
                <a:solidFill>
                  <a:srgbClr val="00B0F0"/>
                </a:solidFill>
              </a:rPr>
              <a:t>in non-</a:t>
            </a:r>
            <a:r>
              <a:rPr lang="en-US" sz="2400" dirty="0" err="1" smtClean="0">
                <a:solidFill>
                  <a:srgbClr val="00B0F0"/>
                </a:solidFill>
              </a:rPr>
              <a:t>broadPeak</a:t>
            </a:r>
            <a:r>
              <a:rPr lang="en-US" sz="2400" dirty="0" smtClean="0">
                <a:solidFill>
                  <a:srgbClr val="00B0F0"/>
                </a:solidFill>
              </a:rPr>
              <a:t> mode, </a:t>
            </a:r>
            <a:r>
              <a:rPr lang="en-US" sz="2400" dirty="0" err="1" smtClean="0">
                <a:solidFill>
                  <a:srgbClr val="00B0F0"/>
                </a:solidFill>
              </a:rPr>
              <a:t>Generich</a:t>
            </a:r>
            <a:r>
              <a:rPr lang="en-US" sz="2400" dirty="0" smtClean="0">
                <a:solidFill>
                  <a:srgbClr val="00B0F0"/>
                </a:solidFill>
              </a:rPr>
              <a:t>, </a:t>
            </a:r>
            <a:r>
              <a:rPr lang="en-US" sz="2400" dirty="0">
                <a:solidFill>
                  <a:srgbClr val="00B0F0"/>
                </a:solidFill>
              </a:rPr>
              <a:t>or </a:t>
            </a:r>
            <a:r>
              <a:rPr lang="en-US" sz="2400" dirty="0" smtClean="0">
                <a:solidFill>
                  <a:srgbClr val="00B0F0"/>
                </a:solidFill>
              </a:rPr>
              <a:t>HMMRATAC</a:t>
            </a:r>
          </a:p>
          <a:p>
            <a:endParaRPr lang="en-US" sz="2400" dirty="0">
              <a:solidFill>
                <a:srgbClr val="00B0F0"/>
              </a:solidFill>
            </a:endParaRPr>
          </a:p>
          <a:p>
            <a:r>
              <a:rPr lang="en-US" sz="2400" dirty="0"/>
              <a:t>Perform post-peak calling QC</a:t>
            </a:r>
          </a:p>
          <a:p>
            <a:pPr lvl="1"/>
            <a:r>
              <a:rPr lang="en-US" sz="2000" dirty="0"/>
              <a:t>Annotate peaks to nearest genes and generate peak distribution among genomic </a:t>
            </a:r>
            <a:r>
              <a:rPr lang="en-US" sz="2000" dirty="0" smtClean="0"/>
              <a:t>features--</a:t>
            </a:r>
            <a:r>
              <a:rPr lang="en-US" sz="2000" dirty="0" err="1" smtClean="0"/>
              <a:t>ChIPpeakAnno</a:t>
            </a:r>
            <a:endParaRPr lang="en-US" sz="2000" dirty="0"/>
          </a:p>
          <a:p>
            <a:pPr lvl="1"/>
            <a:r>
              <a:rPr lang="en-US" sz="2000" dirty="0"/>
              <a:t>Obtain functions of genes associated to peaks using the Genomic Regions Enrichment of Annotations Tool (</a:t>
            </a:r>
            <a:r>
              <a:rPr lang="en-US" sz="2000" dirty="0" smtClean="0"/>
              <a:t>GREAT)</a:t>
            </a:r>
            <a:endParaRPr lang="en-US" sz="2000" dirty="0"/>
          </a:p>
        </p:txBody>
      </p:sp>
      <p:cxnSp>
        <p:nvCxnSpPr>
          <p:cNvPr id="4" name="Straight Connector 3"/>
          <p:cNvCxnSpPr/>
          <p:nvPr/>
        </p:nvCxnSpPr>
        <p:spPr>
          <a:xfrm>
            <a:off x="152400" y="14478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2914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9372600" cy="1143000"/>
          </a:xfrm>
        </p:spPr>
        <p:txBody>
          <a:bodyPr>
            <a:normAutofit/>
          </a:bodyPr>
          <a:lstStyle/>
          <a:p>
            <a:r>
              <a:rPr lang="en-US" sz="3600" b="1" dirty="0" smtClean="0"/>
              <a:t>Methods for profiling chromatin accessibility</a:t>
            </a:r>
            <a:endParaRPr lang="en-US" sz="3600" b="1"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369670"/>
            <a:ext cx="7543800" cy="4954930"/>
          </a:xfrm>
        </p:spPr>
      </p:pic>
      <p:sp>
        <p:nvSpPr>
          <p:cNvPr id="3" name="Rectangle 2"/>
          <p:cNvSpPr/>
          <p:nvPr/>
        </p:nvSpPr>
        <p:spPr>
          <a:xfrm>
            <a:off x="5638800" y="6400800"/>
            <a:ext cx="2769091" cy="369332"/>
          </a:xfrm>
          <a:prstGeom prst="rect">
            <a:avLst/>
          </a:prstGeom>
        </p:spPr>
        <p:txBody>
          <a:bodyPr wrap="none">
            <a:spAutoFit/>
          </a:bodyPr>
          <a:lstStyle/>
          <a:p>
            <a:r>
              <a:rPr lang="en-US" dirty="0" smtClean="0"/>
              <a:t>(</a:t>
            </a:r>
            <a:r>
              <a:rPr lang="en-US" dirty="0" err="1" smtClean="0"/>
              <a:t>Tsompana</a:t>
            </a:r>
            <a:r>
              <a:rPr lang="en-US" dirty="0" smtClean="0"/>
              <a:t> </a:t>
            </a:r>
            <a:r>
              <a:rPr lang="en-US" dirty="0"/>
              <a:t>and </a:t>
            </a:r>
            <a:r>
              <a:rPr lang="en-US" dirty="0" smtClean="0"/>
              <a:t>Buck. 2014)</a:t>
            </a:r>
            <a:endParaRPr lang="en-US" dirty="0"/>
          </a:p>
        </p:txBody>
      </p:sp>
      <p:cxnSp>
        <p:nvCxnSpPr>
          <p:cNvPr id="5" name="Straight Connector 4"/>
          <p:cNvCxnSpPr/>
          <p:nvPr/>
        </p:nvCxnSpPr>
        <p:spPr>
          <a:xfrm>
            <a:off x="152400" y="9906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2696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b="1" dirty="0" smtClean="0"/>
              <a:t>Workflow of ATAC-</a:t>
            </a:r>
            <a:r>
              <a:rPr lang="en-US" sz="3600" b="1" dirty="0" err="1" smtClean="0"/>
              <a:t>seq</a:t>
            </a:r>
            <a:r>
              <a:rPr lang="en-US" sz="3600" b="1" dirty="0" smtClean="0"/>
              <a:t> assays</a:t>
            </a:r>
            <a:endParaRPr lang="en-US" sz="36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2062864"/>
            <a:ext cx="8991600" cy="2686733"/>
          </a:xfrm>
          <a:prstGeom prst="rect">
            <a:avLst/>
          </a:prstGeom>
        </p:spPr>
      </p:pic>
      <p:sp>
        <p:nvSpPr>
          <p:cNvPr id="3" name="Rectangle 2"/>
          <p:cNvSpPr/>
          <p:nvPr/>
        </p:nvSpPr>
        <p:spPr>
          <a:xfrm>
            <a:off x="6581966" y="4876800"/>
            <a:ext cx="2409634" cy="369332"/>
          </a:xfrm>
          <a:prstGeom prst="rect">
            <a:avLst/>
          </a:prstGeom>
        </p:spPr>
        <p:txBody>
          <a:bodyPr wrap="none">
            <a:spAutoFit/>
          </a:bodyPr>
          <a:lstStyle/>
          <a:p>
            <a:r>
              <a:rPr lang="en-US" dirty="0" smtClean="0"/>
              <a:t>(</a:t>
            </a:r>
            <a:r>
              <a:rPr lang="en-US" dirty="0" err="1" smtClean="0"/>
              <a:t>Buenrostro</a:t>
            </a:r>
            <a:r>
              <a:rPr lang="en-US" dirty="0" smtClean="0"/>
              <a:t> et al. 2013)</a:t>
            </a:r>
            <a:endParaRPr lang="en-US" dirty="0"/>
          </a:p>
        </p:txBody>
      </p:sp>
      <p:cxnSp>
        <p:nvCxnSpPr>
          <p:cNvPr id="5" name="Straight Connector 4"/>
          <p:cNvCxnSpPr/>
          <p:nvPr/>
        </p:nvCxnSpPr>
        <p:spPr>
          <a:xfrm>
            <a:off x="152400" y="9906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1919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b="1" dirty="0" smtClean="0"/>
              <a:t>Applications of ATAC-</a:t>
            </a:r>
            <a:r>
              <a:rPr lang="en-US" sz="3600" b="1" dirty="0" err="1" smtClean="0"/>
              <a:t>seq</a:t>
            </a:r>
            <a:endParaRPr lang="en-US" sz="3600" b="1" dirty="0"/>
          </a:p>
        </p:txBody>
      </p:sp>
      <p:sp>
        <p:nvSpPr>
          <p:cNvPr id="3" name="Content Placeholder 2"/>
          <p:cNvSpPr>
            <a:spLocks noGrp="1"/>
          </p:cNvSpPr>
          <p:nvPr>
            <p:ph idx="1"/>
          </p:nvPr>
        </p:nvSpPr>
        <p:spPr/>
        <p:txBody>
          <a:bodyPr>
            <a:normAutofit/>
          </a:bodyPr>
          <a:lstStyle/>
          <a:p>
            <a:r>
              <a:rPr lang="en-US" sz="2400" dirty="0" smtClean="0"/>
              <a:t>Infer nucleosome positioning</a:t>
            </a:r>
          </a:p>
          <a:p>
            <a:r>
              <a:rPr lang="en-US" sz="2400" dirty="0" smtClean="0">
                <a:solidFill>
                  <a:srgbClr val="00B0F0"/>
                </a:solidFill>
              </a:rPr>
              <a:t>Profile </a:t>
            </a:r>
            <a:r>
              <a:rPr lang="en-US" sz="2400" dirty="0">
                <a:solidFill>
                  <a:srgbClr val="00B0F0"/>
                </a:solidFill>
              </a:rPr>
              <a:t>open chromatin </a:t>
            </a:r>
            <a:r>
              <a:rPr lang="en-US" sz="2400" dirty="0" smtClean="0">
                <a:solidFill>
                  <a:srgbClr val="00B0F0"/>
                </a:solidFill>
              </a:rPr>
              <a:t>regions</a:t>
            </a:r>
            <a:endParaRPr lang="en-US" sz="2400" dirty="0"/>
          </a:p>
          <a:p>
            <a:r>
              <a:rPr lang="en-US" sz="2400" dirty="0"/>
              <a:t>Identify transcription factor (TF) </a:t>
            </a:r>
            <a:r>
              <a:rPr lang="en-US" sz="2400" dirty="0" smtClean="0"/>
              <a:t>footprints</a:t>
            </a:r>
            <a:endParaRPr lang="en-US" sz="2400" dirty="0"/>
          </a:p>
          <a:p>
            <a:r>
              <a:rPr lang="en-US" sz="2400" dirty="0">
                <a:solidFill>
                  <a:srgbClr val="00B0F0"/>
                </a:solidFill>
              </a:rPr>
              <a:t>Infer gene transcriptional </a:t>
            </a:r>
            <a:r>
              <a:rPr lang="en-US" sz="2400" dirty="0" smtClean="0">
                <a:solidFill>
                  <a:srgbClr val="00B0F0"/>
                </a:solidFill>
              </a:rPr>
              <a:t>regulation</a:t>
            </a:r>
            <a:endParaRPr lang="en-US" sz="2400" dirty="0"/>
          </a:p>
          <a:p>
            <a:r>
              <a:rPr lang="en-US" sz="2400" dirty="0"/>
              <a:t>Determine cell state/identity in combination with single cell </a:t>
            </a:r>
            <a:r>
              <a:rPr lang="en-US" sz="2400" dirty="0" smtClean="0"/>
              <a:t>technologies (</a:t>
            </a:r>
            <a:r>
              <a:rPr lang="en-US" sz="2400" dirty="0" err="1" smtClean="0"/>
              <a:t>scATAC-seq</a:t>
            </a:r>
            <a:r>
              <a:rPr lang="en-US" sz="2400" dirty="0" smtClean="0"/>
              <a:t>)</a:t>
            </a:r>
            <a:endParaRPr lang="en-US" sz="2400" dirty="0"/>
          </a:p>
        </p:txBody>
      </p:sp>
      <p:cxnSp>
        <p:nvCxnSpPr>
          <p:cNvPr id="4" name="Straight Connector 3"/>
          <p:cNvCxnSpPr/>
          <p:nvPr/>
        </p:nvCxnSpPr>
        <p:spPr>
          <a:xfrm>
            <a:off x="152400" y="9906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47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Experimental design</a:t>
            </a:r>
            <a:endParaRPr lang="en-US" sz="3600" b="1" dirty="0"/>
          </a:p>
        </p:txBody>
      </p:sp>
      <p:sp>
        <p:nvSpPr>
          <p:cNvPr id="3" name="Content Placeholder 2"/>
          <p:cNvSpPr>
            <a:spLocks noGrp="1"/>
          </p:cNvSpPr>
          <p:nvPr>
            <p:ph idx="1"/>
          </p:nvPr>
        </p:nvSpPr>
        <p:spPr/>
        <p:txBody>
          <a:bodyPr>
            <a:normAutofit/>
          </a:bodyPr>
          <a:lstStyle/>
          <a:p>
            <a:r>
              <a:rPr lang="en-US" sz="2400" b="1" dirty="0" smtClean="0"/>
              <a:t>Replicates</a:t>
            </a:r>
            <a:r>
              <a:rPr lang="en-US" sz="2400" dirty="0" smtClean="0"/>
              <a:t>: ≥ 2 replicates per condition</a:t>
            </a:r>
          </a:p>
          <a:p>
            <a:r>
              <a:rPr lang="en-US" sz="2400" b="1" dirty="0"/>
              <a:t>Optional controls: similar to </a:t>
            </a:r>
            <a:r>
              <a:rPr lang="en-US" sz="2400" b="1" dirty="0" err="1"/>
              <a:t>ChIP-seq</a:t>
            </a:r>
            <a:r>
              <a:rPr lang="en-US" sz="2400" b="1" dirty="0"/>
              <a:t> </a:t>
            </a:r>
            <a:r>
              <a:rPr lang="en-US" sz="2400" b="1" dirty="0" smtClean="0"/>
              <a:t>input</a:t>
            </a:r>
            <a:endParaRPr lang="en-US" sz="2400" dirty="0" smtClean="0"/>
          </a:p>
          <a:p>
            <a:r>
              <a:rPr lang="en-US" sz="2400" b="1" dirty="0" smtClean="0"/>
              <a:t>Randomization + blocking</a:t>
            </a:r>
            <a:r>
              <a:rPr lang="en-US" sz="2400" dirty="0" smtClean="0"/>
              <a:t>: if comparing chromatin accessibility status between conditions is your interest</a:t>
            </a:r>
          </a:p>
        </p:txBody>
      </p:sp>
      <p:cxnSp>
        <p:nvCxnSpPr>
          <p:cNvPr id="4" name="Straight Connector 3"/>
          <p:cNvCxnSpPr/>
          <p:nvPr/>
        </p:nvCxnSpPr>
        <p:spPr>
          <a:xfrm>
            <a:off x="152400" y="11430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347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067800" cy="1143000"/>
          </a:xfrm>
        </p:spPr>
        <p:txBody>
          <a:bodyPr>
            <a:noAutofit/>
          </a:bodyPr>
          <a:lstStyle/>
          <a:p>
            <a:r>
              <a:rPr lang="en-US" sz="3600" b="1" dirty="0" smtClean="0"/>
              <a:t>Experimental design: Other considerations</a:t>
            </a:r>
            <a:endParaRPr lang="en-US" sz="3600" b="1" dirty="0"/>
          </a:p>
        </p:txBody>
      </p:sp>
      <p:sp>
        <p:nvSpPr>
          <p:cNvPr id="3" name="Content Placeholder 2"/>
          <p:cNvSpPr>
            <a:spLocks noGrp="1"/>
          </p:cNvSpPr>
          <p:nvPr>
            <p:ph idx="1"/>
          </p:nvPr>
        </p:nvSpPr>
        <p:spPr/>
        <p:txBody>
          <a:bodyPr>
            <a:normAutofit fontScale="85000" lnSpcReduction="20000"/>
          </a:bodyPr>
          <a:lstStyle/>
          <a:p>
            <a:r>
              <a:rPr lang="en-US" b="1" dirty="0"/>
              <a:t>PCR </a:t>
            </a:r>
            <a:r>
              <a:rPr lang="en-US" b="1" dirty="0" smtClean="0"/>
              <a:t>amplification cycles: as few as possible to reduce </a:t>
            </a:r>
            <a:r>
              <a:rPr lang="en-US" dirty="0" smtClean="0"/>
              <a:t>PCR duplicates and PCR bias</a:t>
            </a:r>
          </a:p>
          <a:p>
            <a:r>
              <a:rPr lang="en-US" b="1" dirty="0" smtClean="0"/>
              <a:t>Sequencing depth: </a:t>
            </a:r>
            <a:r>
              <a:rPr lang="en-US" dirty="0" smtClean="0"/>
              <a:t>depends </a:t>
            </a:r>
            <a:r>
              <a:rPr lang="en-US" dirty="0"/>
              <a:t>on the size of the reference genome and the degree of open chromatin expected</a:t>
            </a:r>
            <a:r>
              <a:rPr lang="en-US" dirty="0" smtClean="0"/>
              <a:t>. More than </a:t>
            </a:r>
            <a:r>
              <a:rPr lang="en-US" b="1" dirty="0" smtClean="0"/>
              <a:t>25 M</a:t>
            </a:r>
            <a:r>
              <a:rPr lang="en-US" dirty="0" smtClean="0"/>
              <a:t> uniquely mapped, non-</a:t>
            </a:r>
            <a:r>
              <a:rPr lang="en-US" dirty="0" err="1" smtClean="0"/>
              <a:t>dulicated</a:t>
            </a:r>
            <a:r>
              <a:rPr lang="en-US" dirty="0" smtClean="0"/>
              <a:t> </a:t>
            </a:r>
            <a:r>
              <a:rPr lang="en-US" b="1" i="1" dirty="0" smtClean="0"/>
              <a:t>fragments</a:t>
            </a:r>
            <a:r>
              <a:rPr lang="en-US" dirty="0" smtClean="0"/>
              <a:t> to the nuclear genome</a:t>
            </a:r>
          </a:p>
          <a:p>
            <a:r>
              <a:rPr lang="en-US" b="1" dirty="0"/>
              <a:t>Sequencing </a:t>
            </a:r>
            <a:r>
              <a:rPr lang="en-US" b="1" dirty="0" smtClean="0"/>
              <a:t>mode: 2X 50bp, paired-end sequencing</a:t>
            </a:r>
          </a:p>
          <a:p>
            <a:pPr lvl="1"/>
            <a:r>
              <a:rPr lang="en-US" b="1" dirty="0" smtClean="0"/>
              <a:t>Better mapping rate</a:t>
            </a:r>
          </a:p>
          <a:p>
            <a:pPr lvl="1"/>
            <a:r>
              <a:rPr lang="en-US" b="1" dirty="0" smtClean="0">
                <a:solidFill>
                  <a:srgbClr val="00B0F0"/>
                </a:solidFill>
              </a:rPr>
              <a:t>Accurate duplicate removal</a:t>
            </a:r>
          </a:p>
          <a:p>
            <a:pPr lvl="1"/>
            <a:r>
              <a:rPr lang="en-US" b="1" dirty="0" smtClean="0"/>
              <a:t>Easy QC (library insert size distribution)</a:t>
            </a:r>
          </a:p>
          <a:p>
            <a:pPr lvl="1"/>
            <a:r>
              <a:rPr lang="en-US" b="1" dirty="0" smtClean="0">
                <a:solidFill>
                  <a:srgbClr val="00B0F0"/>
                </a:solidFill>
              </a:rPr>
              <a:t>Accurate Tn5 insert sites, better chromatin accessibility estimate</a:t>
            </a:r>
          </a:p>
          <a:p>
            <a:endParaRPr lang="en-US" b="1" dirty="0"/>
          </a:p>
          <a:p>
            <a:endParaRPr lang="en-US" dirty="0"/>
          </a:p>
        </p:txBody>
      </p:sp>
      <p:sp>
        <p:nvSpPr>
          <p:cNvPr id="4" name="TextBox 3"/>
          <p:cNvSpPr txBox="1"/>
          <p:nvPr/>
        </p:nvSpPr>
        <p:spPr>
          <a:xfrm>
            <a:off x="457200" y="6096000"/>
            <a:ext cx="7543800" cy="369332"/>
          </a:xfrm>
          <a:prstGeom prst="rect">
            <a:avLst/>
          </a:prstGeom>
          <a:noFill/>
        </p:spPr>
        <p:txBody>
          <a:bodyPr wrap="square" rtlCol="0">
            <a:spAutoFit/>
          </a:bodyPr>
          <a:lstStyle/>
          <a:p>
            <a:r>
              <a:rPr lang="en-US" dirty="0" smtClean="0"/>
              <a:t>For current ENCODE standards, see </a:t>
            </a:r>
            <a:r>
              <a:rPr lang="en-US" dirty="0">
                <a:hlinkClick r:id="rId2"/>
              </a:rPr>
              <a:t>https://www.encodeproject.org/atac-seq/</a:t>
            </a:r>
            <a:endParaRPr lang="en-US" dirty="0"/>
          </a:p>
        </p:txBody>
      </p:sp>
      <p:cxnSp>
        <p:nvCxnSpPr>
          <p:cNvPr id="5" name="Straight Connector 4"/>
          <p:cNvCxnSpPr/>
          <p:nvPr/>
        </p:nvCxnSpPr>
        <p:spPr>
          <a:xfrm>
            <a:off x="152400" y="1143000"/>
            <a:ext cx="883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974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1648</TotalTime>
  <Words>1672</Words>
  <Application>Microsoft Office PowerPoint</Application>
  <PresentationFormat>On-screen Show (4:3)</PresentationFormat>
  <Paragraphs>256</Paragraphs>
  <Slides>49</Slides>
  <Notes>1</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ATAC-seq  and its data analysis </vt:lpstr>
      <vt:lpstr>Outline</vt:lpstr>
      <vt:lpstr>DNA packaging in Eukaryotic cells</vt:lpstr>
      <vt:lpstr>Open and closed chromatin</vt:lpstr>
      <vt:lpstr>Methods for profiling chromatin accessibility</vt:lpstr>
      <vt:lpstr>Workflow of ATAC-seq assays</vt:lpstr>
      <vt:lpstr>Applications of ATAC-seq</vt:lpstr>
      <vt:lpstr>Experimental design</vt:lpstr>
      <vt:lpstr>Experimental design: Other considerations</vt:lpstr>
      <vt:lpstr>Important QC steps in ATAC-seq</vt:lpstr>
      <vt:lpstr>Three stages of ATAC-seq data QC</vt:lpstr>
      <vt:lpstr>esATAC pipeline for ATAC-seq data analysis</vt:lpstr>
      <vt:lpstr>Outline</vt:lpstr>
      <vt:lpstr>Preprocessing of ATAC-seq data</vt:lpstr>
      <vt:lpstr>Outline</vt:lpstr>
      <vt:lpstr>(1) Assessing mapping status of reads from ATAC-seq</vt:lpstr>
      <vt:lpstr>PowerPoint Presentation</vt:lpstr>
      <vt:lpstr>Typical size distribution of ATAC-seq library fragments/inserts</vt:lpstr>
      <vt:lpstr>(2) Assessing insert size distribution</vt:lpstr>
      <vt:lpstr>Minimal criteria for insert size distribution</vt:lpstr>
      <vt:lpstr>PowerPoint Presentation</vt:lpstr>
      <vt:lpstr>(3) Shifting aligned reads</vt:lpstr>
      <vt:lpstr>(4) Splitting BAM files</vt:lpstr>
      <vt:lpstr>Nucleosome positioning around TSSs and TF-bound sites</vt:lpstr>
      <vt:lpstr>(5) Plotting global signal distribution around transcriptional start sites (TSSs)</vt:lpstr>
      <vt:lpstr>Heatmaps showing distribution of reads from different bins around TSSs</vt:lpstr>
      <vt:lpstr>Density plots showing distribution of reads from different bins around TSSs</vt:lpstr>
      <vt:lpstr>Transcription Start Site (TSS) Enrichment Score</vt:lpstr>
      <vt:lpstr>(6) Streamlining IGV snapshots showing reads distribution along HK genes</vt:lpstr>
      <vt:lpstr>(7) Assessing footprints of DNA-binding factors</vt:lpstr>
      <vt:lpstr>(8) Assessing sequencing depth and library complexity</vt:lpstr>
      <vt:lpstr>(9) Assessing similarities of replicates</vt:lpstr>
      <vt:lpstr>tSNE plots showing sample clustering</vt:lpstr>
      <vt:lpstr>Outline</vt:lpstr>
      <vt:lpstr>ATAC-seq Peak calling</vt:lpstr>
      <vt:lpstr>Filtering peaks</vt:lpstr>
      <vt:lpstr>Merging and comparing peaks</vt:lpstr>
      <vt:lpstr>Differential accessible region (DAR) analysis</vt:lpstr>
      <vt:lpstr>Peak annotation</vt:lpstr>
      <vt:lpstr>Motif finding</vt:lpstr>
      <vt:lpstr>Creating browser tracks</vt:lpstr>
      <vt:lpstr>Outline</vt:lpstr>
      <vt:lpstr>A good reference for ATAC-seq data integration</vt:lpstr>
      <vt:lpstr>ATAC-seq data integration with other epigenetic data</vt:lpstr>
      <vt:lpstr>ATAC-seq data integration with RNA-seq data</vt:lpstr>
      <vt:lpstr>ATAC-seq data integration with genetic variants and GWAS data</vt:lpstr>
      <vt:lpstr>Outline</vt:lpstr>
      <vt:lpstr>Best practices for ATAC-seq assays</vt:lpstr>
      <vt:lpstr>Best practices for ATAC-seq data analyses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ATACseqQC:  A package for post alignment quality control  of ATAC-seq data</dc:title>
  <dc:creator>Haibo</dc:creator>
  <cp:lastModifiedBy>Haibo</cp:lastModifiedBy>
  <cp:revision>94</cp:revision>
  <dcterms:created xsi:type="dcterms:W3CDTF">2019-06-22T23:40:32Z</dcterms:created>
  <dcterms:modified xsi:type="dcterms:W3CDTF">2019-12-24T20:05:57Z</dcterms:modified>
</cp:coreProperties>
</file>